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m4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71"/>
  </p:notesMasterIdLst>
  <p:handoutMasterIdLst>
    <p:handoutMasterId r:id="rId72"/>
  </p:handoutMasterIdLst>
  <p:sldIdLst>
    <p:sldId id="286" r:id="rId2"/>
    <p:sldId id="387" r:id="rId3"/>
    <p:sldId id="379" r:id="rId4"/>
    <p:sldId id="358" r:id="rId5"/>
    <p:sldId id="386" r:id="rId6"/>
    <p:sldId id="388" r:id="rId7"/>
    <p:sldId id="389" r:id="rId8"/>
    <p:sldId id="390" r:id="rId9"/>
    <p:sldId id="287" r:id="rId10"/>
    <p:sldId id="345" r:id="rId11"/>
    <p:sldId id="320" r:id="rId12"/>
    <p:sldId id="307" r:id="rId13"/>
    <p:sldId id="306" r:id="rId14"/>
    <p:sldId id="321" r:id="rId15"/>
    <p:sldId id="383" r:id="rId16"/>
    <p:sldId id="384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7" r:id="rId32"/>
    <p:sldId id="380" r:id="rId33"/>
    <p:sldId id="290" r:id="rId34"/>
    <p:sldId id="291" r:id="rId35"/>
    <p:sldId id="293" r:id="rId36"/>
    <p:sldId id="342" r:id="rId37"/>
    <p:sldId id="344" r:id="rId38"/>
    <p:sldId id="343" r:id="rId39"/>
    <p:sldId id="294" r:id="rId40"/>
    <p:sldId id="295" r:id="rId41"/>
    <p:sldId id="296" r:id="rId42"/>
    <p:sldId id="378" r:id="rId43"/>
    <p:sldId id="338" r:id="rId44"/>
    <p:sldId id="339" r:id="rId45"/>
    <p:sldId id="381" r:id="rId46"/>
    <p:sldId id="334" r:id="rId47"/>
    <p:sldId id="348" r:id="rId48"/>
    <p:sldId id="336" r:id="rId49"/>
    <p:sldId id="355" r:id="rId50"/>
    <p:sldId id="350" r:id="rId51"/>
    <p:sldId id="335" r:id="rId52"/>
    <p:sldId id="337" r:id="rId53"/>
    <p:sldId id="382" r:id="rId54"/>
    <p:sldId id="326" r:id="rId55"/>
    <p:sldId id="311" r:id="rId56"/>
    <p:sldId id="314" r:id="rId57"/>
    <p:sldId id="323" r:id="rId58"/>
    <p:sldId id="313" r:id="rId59"/>
    <p:sldId id="315" r:id="rId60"/>
    <p:sldId id="316" r:id="rId61"/>
    <p:sldId id="317" r:id="rId62"/>
    <p:sldId id="328" r:id="rId63"/>
    <p:sldId id="324" r:id="rId64"/>
    <p:sldId id="325" r:id="rId65"/>
    <p:sldId id="327" r:id="rId66"/>
    <p:sldId id="319" r:id="rId67"/>
    <p:sldId id="318" r:id="rId68"/>
    <p:sldId id="354" r:id="rId69"/>
    <p:sldId id="34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6B7375-44FE-504D-A91E-A561E93B2714}">
          <p14:sldIdLst>
            <p14:sldId id="286"/>
            <p14:sldId id="387"/>
            <p14:sldId id="379"/>
            <p14:sldId id="358"/>
            <p14:sldId id="386"/>
            <p14:sldId id="388"/>
            <p14:sldId id="389"/>
            <p14:sldId id="390"/>
            <p14:sldId id="287"/>
            <p14:sldId id="345"/>
            <p14:sldId id="320"/>
            <p14:sldId id="307"/>
            <p14:sldId id="306"/>
            <p14:sldId id="321"/>
            <p14:sldId id="383"/>
            <p14:sldId id="384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7"/>
            <p14:sldId id="380"/>
            <p14:sldId id="290"/>
            <p14:sldId id="291"/>
            <p14:sldId id="293"/>
            <p14:sldId id="342"/>
            <p14:sldId id="344"/>
            <p14:sldId id="343"/>
            <p14:sldId id="294"/>
            <p14:sldId id="295"/>
            <p14:sldId id="296"/>
            <p14:sldId id="378"/>
            <p14:sldId id="338"/>
            <p14:sldId id="339"/>
            <p14:sldId id="381"/>
            <p14:sldId id="334"/>
            <p14:sldId id="348"/>
            <p14:sldId id="336"/>
            <p14:sldId id="355"/>
            <p14:sldId id="350"/>
            <p14:sldId id="335"/>
            <p14:sldId id="337"/>
            <p14:sldId id="382"/>
            <p14:sldId id="326"/>
            <p14:sldId id="311"/>
            <p14:sldId id="314"/>
            <p14:sldId id="323"/>
            <p14:sldId id="313"/>
            <p14:sldId id="315"/>
            <p14:sldId id="316"/>
            <p14:sldId id="317"/>
            <p14:sldId id="328"/>
            <p14:sldId id="324"/>
            <p14:sldId id="325"/>
            <p14:sldId id="327"/>
            <p14:sldId id="319"/>
            <p14:sldId id="318"/>
            <p14:sldId id="354"/>
            <p14:sldId id="34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900"/>
    <a:srgbClr val="88FF8D"/>
    <a:srgbClr val="FF7075"/>
    <a:srgbClr val="690000"/>
    <a:srgbClr val="A79C00"/>
    <a:srgbClr val="3FC900"/>
    <a:srgbClr val="FC2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171" autoAdjust="0"/>
    <p:restoredTop sz="92028" autoAdjust="0"/>
  </p:normalViewPr>
  <p:slideViewPr>
    <p:cSldViewPr snapToGrid="0">
      <p:cViewPr>
        <p:scale>
          <a:sx n="96" d="100"/>
          <a:sy n="96" d="100"/>
        </p:scale>
        <p:origin x="-24" y="-4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02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43" d="100"/>
          <a:sy n="143" d="100"/>
        </p:scale>
        <p:origin x="4064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48C56D-6F2E-A24B-9BDA-5C3FD57A1757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F301AC-A6B3-F941-9FBD-B1B7B21EB9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116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960CB-3E57-4E1B-AE2D-565E658DB878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80491-EF80-498B-A447-8945824B14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8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730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16488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6123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975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545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994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038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65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395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669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62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9790112" cy="93610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9830" y="2996952"/>
            <a:ext cx="5952661" cy="36004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&lt;Click to edit author list&gt;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583499" y="2780928"/>
            <a:ext cx="1008112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063552" y="1556792"/>
            <a:ext cx="9313035" cy="8636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063552" y="1484784"/>
            <a:ext cx="7008779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65" y="3020038"/>
            <a:ext cx="1819768" cy="751971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32020" y="3284984"/>
            <a:ext cx="376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MPI-CBG, Scientific Computing Facility</a:t>
            </a:r>
          </a:p>
          <a:p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October 23</a:t>
            </a:r>
            <a:r>
              <a:rPr lang="en-GB" sz="18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sz="1800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 25</a:t>
            </a:r>
            <a:r>
              <a:rPr lang="en-GB" sz="1800" baseline="30000" dirty="0" smtClean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 2017</a:t>
            </a:r>
            <a:endParaRPr lang="en-US" sz="18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2063553" y="4077073"/>
            <a:ext cx="8447617" cy="670953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 dirty="0" smtClean="0"/>
              <a:t>Click to edit Master text styles</a:t>
            </a:r>
          </a:p>
          <a:p>
            <a:pPr marL="457200" lvl="1" defTabSz="914400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49388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637" y="399802"/>
            <a:ext cx="8750763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831637" y="23022"/>
            <a:ext cx="8736971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" y="71552"/>
            <a:ext cx="2373670" cy="981183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z="18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0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-nc/4.0/legalcode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1637" y="332656"/>
            <a:ext cx="8750763" cy="652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2" descr="https://mirrors.creativecommons.org/presskit/buttons/88x31/png/by-nc.eu.pn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557" y="-1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11419520" y="254902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62157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17375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microsoft.com/office/2007/relationships/hdphoto" Target="../media/hdphoto1.wdp"/><Relationship Id="rId7" Type="http://schemas.openxmlformats.org/officeDocument/2006/relationships/image" Target="../media/image710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510.png"/><Relationship Id="rId10" Type="http://schemas.openxmlformats.org/officeDocument/2006/relationships/image" Target="../media/image1000.png"/><Relationship Id="rId4" Type="http://schemas.openxmlformats.org/officeDocument/2006/relationships/image" Target="../media/image410.png"/><Relationship Id="rId9" Type="http://schemas.openxmlformats.org/officeDocument/2006/relationships/image" Target="../media/image9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9.pn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notesSlide" Target="../notesSlides/notesSlide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tiff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2.png"/><Relationship Id="rId4" Type="http://schemas.openxmlformats.org/officeDocument/2006/relationships/image" Target="../media/image153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39.png"/><Relationship Id="rId7" Type="http://schemas.openxmlformats.org/officeDocument/2006/relationships/image" Target="../media/image14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0.png"/><Relationship Id="rId5" Type="http://schemas.microsoft.com/office/2007/relationships/hdphoto" Target="../media/hdphoto1.wdp"/><Relationship Id="rId4" Type="http://schemas.openxmlformats.org/officeDocument/2006/relationships/image" Target="../media/image10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</a:t>
            </a:r>
            <a:r>
              <a:rPr lang="en-GB" smtClean="0"/>
              <a:t>to Image Analysis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Robert Haase, Benoit </a:t>
            </a:r>
            <a:r>
              <a:rPr lang="en-GB" dirty="0" err="1" smtClean="0"/>
              <a:t>Lombardot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071665" y="4077072"/>
            <a:ext cx="6335713" cy="1520416"/>
          </a:xfrm>
        </p:spPr>
        <p:txBody>
          <a:bodyPr/>
          <a:lstStyle/>
          <a:p>
            <a:r>
              <a:rPr lang="en-GB" dirty="0" smtClean="0"/>
              <a:t>Contents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Reslicing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Projections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Viewers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Volume management</a:t>
            </a:r>
          </a:p>
        </p:txBody>
      </p:sp>
    </p:spTree>
    <p:extLst>
      <p:ext uri="{BB962C8B-B14F-4D97-AF65-F5344CB8AC3E}">
        <p14:creationId xmlns:p14="http://schemas.microsoft.com/office/powerpoint/2010/main" val="24548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1600200"/>
            <a:ext cx="8466882" cy="480060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3D images are hard to handle, </a:t>
            </a:r>
          </a:p>
          <a:p>
            <a:pPr marL="0" indent="346075">
              <a:buNone/>
            </a:pPr>
            <a:r>
              <a:rPr lang="en-GB" dirty="0" smtClean="0"/>
              <a:t>because our screen is 2D.</a:t>
            </a:r>
          </a:p>
          <a:p>
            <a:endParaRPr lang="en-GB" dirty="0" smtClean="0"/>
          </a:p>
          <a:p>
            <a:r>
              <a:rPr lang="en-GB" dirty="0" smtClean="0"/>
              <a:t>Potential solutions</a:t>
            </a:r>
          </a:p>
          <a:p>
            <a:pPr lvl="1"/>
            <a:r>
              <a:rPr lang="en-GB" dirty="0" smtClean="0"/>
              <a:t>Reslicing</a:t>
            </a:r>
          </a:p>
          <a:p>
            <a:pPr lvl="1"/>
            <a:r>
              <a:rPr lang="en-GB" dirty="0" smtClean="0"/>
              <a:t>Projection</a:t>
            </a:r>
          </a:p>
          <a:p>
            <a:pPr lvl="1"/>
            <a:r>
              <a:rPr lang="en-GB" dirty="0" smtClean="0"/>
              <a:t>Vectorization</a:t>
            </a:r>
          </a:p>
          <a:p>
            <a:r>
              <a:rPr lang="en-GB" dirty="0" smtClean="0"/>
              <a:t>But</a:t>
            </a:r>
          </a:p>
          <a:p>
            <a:pPr lvl="1"/>
            <a:r>
              <a:rPr lang="en-GB" dirty="0" smtClean="0"/>
              <a:t>Dimension reduction = information loss!</a:t>
            </a:r>
          </a:p>
          <a:p>
            <a:pPr lvl="1"/>
            <a:r>
              <a:rPr lang="en-GB" dirty="0" smtClean="0"/>
              <a:t>Results are produced for visualization, not for measurements!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5" name="Picture 4" descr="computer-304585_64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295" y="1600200"/>
            <a:ext cx="2206818" cy="210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7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56190"/>
            <a:ext cx="8229600" cy="957384"/>
          </a:xfrm>
        </p:spPr>
        <p:txBody>
          <a:bodyPr>
            <a:normAutofit/>
          </a:bodyPr>
          <a:lstStyle/>
          <a:p>
            <a:r>
              <a:rPr lang="en-GB" dirty="0" smtClean="0"/>
              <a:t>ImageJ/Fiji were initially not made for 3D image processing, but...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grpSp>
        <p:nvGrpSpPr>
          <p:cNvPr id="9" name="Group 8"/>
          <p:cNvGrpSpPr/>
          <p:nvPr/>
        </p:nvGrpSpPr>
        <p:grpSpPr>
          <a:xfrm>
            <a:off x="2090837" y="2113575"/>
            <a:ext cx="5758875" cy="4589595"/>
            <a:chOff x="566836" y="2113574"/>
            <a:chExt cx="5758875" cy="45895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836" y="2113574"/>
              <a:ext cx="2687693" cy="412112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10626" y="2114098"/>
              <a:ext cx="2392913" cy="412740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954962" y="6245138"/>
              <a:ext cx="16850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http://</a:t>
              </a:r>
              <a:r>
                <a:rPr lang="en-GB" sz="1200" dirty="0" err="1"/>
                <a:t>fiji.sc</a:t>
              </a:r>
              <a:r>
                <a:rPr lang="en-GB" sz="1200" dirty="0"/>
                <a:t>/Z-functions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409528" y="6241504"/>
              <a:ext cx="29161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dirty="0"/>
                <a:t>http://</a:t>
              </a:r>
              <a:r>
                <a:rPr lang="en-GB" sz="1200" dirty="0" err="1"/>
                <a:t>imagejdocu.tudor.lu</a:t>
              </a:r>
              <a:r>
                <a:rPr lang="en-GB" sz="1200" dirty="0"/>
                <a:t>/</a:t>
              </a:r>
            </a:p>
            <a:p>
              <a:pPr algn="ctr"/>
              <a:r>
                <a:rPr lang="en-GB" sz="1200" dirty="0" err="1"/>
                <a:t>doku.php?id</a:t>
              </a:r>
              <a:r>
                <a:rPr lang="en-GB" sz="1200" dirty="0"/>
                <a:t>=plugin:stacks:3d_ij_suite:start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040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Troubleshooting: Open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740441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If an image stack does not appear as it should be (missing colours, wrong number of slices/frames/channels)…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77" y="2417987"/>
            <a:ext cx="2708506" cy="40679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79" y="2410383"/>
            <a:ext cx="2723928" cy="363875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422497" y="2417986"/>
            <a:ext cx="1669774" cy="5558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Oval 7"/>
          <p:cNvSpPr/>
          <p:nvPr/>
        </p:nvSpPr>
        <p:spPr>
          <a:xfrm>
            <a:off x="6269180" y="2417986"/>
            <a:ext cx="653757" cy="5558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11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images: </a:t>
            </a:r>
            <a:r>
              <a:rPr lang="en-GB" dirty="0" err="1" smtClean="0"/>
              <a:t>BioFormats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60367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… consider using the </a:t>
            </a:r>
            <a:r>
              <a:rPr lang="en-GB" dirty="0" err="1" smtClean="0"/>
              <a:t>BioFormats</a:t>
            </a:r>
            <a:r>
              <a:rPr lang="en-GB" dirty="0" smtClean="0"/>
              <a:t> importer</a:t>
            </a:r>
          </a:p>
          <a:p>
            <a:r>
              <a:rPr lang="en-GB" dirty="0" smtClean="0"/>
              <a:t>File &gt; Import &gt; </a:t>
            </a:r>
            <a:r>
              <a:rPr lang="en-GB" dirty="0" err="1" smtClean="0"/>
              <a:t>BioFormats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032" y="2398627"/>
            <a:ext cx="5665216" cy="339787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1" name="Group 10"/>
          <p:cNvGrpSpPr/>
          <p:nvPr/>
        </p:nvGrpSpPr>
        <p:grpSpPr>
          <a:xfrm>
            <a:off x="1981200" y="3972203"/>
            <a:ext cx="8229600" cy="2686430"/>
            <a:chOff x="457200" y="3972203"/>
            <a:chExt cx="8229600" cy="2686430"/>
          </a:xfrm>
        </p:grpSpPr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457200" y="6205308"/>
              <a:ext cx="8229600" cy="4533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/>
                <a:t>This also makes sense, if you try to open huge files.</a:t>
              </a:r>
            </a:p>
          </p:txBody>
        </p:sp>
        <p:sp>
          <p:nvSpPr>
            <p:cNvPr id="10" name="Cross 9"/>
            <p:cNvSpPr/>
            <p:nvPr/>
          </p:nvSpPr>
          <p:spPr>
            <a:xfrm rot="2711879">
              <a:off x="3624155" y="3973022"/>
              <a:ext cx="104332" cy="102693"/>
            </a:xfrm>
            <a:prstGeom prst="plus">
              <a:avLst>
                <a:gd name="adj" fmla="val 40095"/>
              </a:avLst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310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Open images: </a:t>
            </a:r>
            <a:r>
              <a:rPr lang="en-GB" dirty="0" err="1" smtClean="0"/>
              <a:t>BioFormats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428534" cy="431024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Configure the range of channels/slices/frames to actually load.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699" y="2154662"/>
            <a:ext cx="6843218" cy="386223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95268" y="2937709"/>
            <a:ext cx="2431415" cy="2382103"/>
            <a:chOff x="3071267" y="2937708"/>
            <a:chExt cx="2431415" cy="2382103"/>
          </a:xfrm>
        </p:grpSpPr>
        <p:sp>
          <p:nvSpPr>
            <p:cNvPr id="6" name="TextBox 5"/>
            <p:cNvSpPr txBox="1"/>
            <p:nvPr/>
          </p:nvSpPr>
          <p:spPr>
            <a:xfrm>
              <a:off x="3303934" y="3133150"/>
              <a:ext cx="2198748" cy="369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Channels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03934" y="3943784"/>
              <a:ext cx="2198748" cy="369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Slices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03934" y="4754418"/>
              <a:ext cx="2198748" cy="3699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Time frames</a:t>
              </a:r>
            </a:p>
          </p:txBody>
        </p:sp>
        <p:sp>
          <p:nvSpPr>
            <p:cNvPr id="9" name="Right Brace 8"/>
            <p:cNvSpPr/>
            <p:nvPr/>
          </p:nvSpPr>
          <p:spPr>
            <a:xfrm>
              <a:off x="3071267" y="2937708"/>
              <a:ext cx="153564" cy="760835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ight Brace 9"/>
            <p:cNvSpPr/>
            <p:nvPr/>
          </p:nvSpPr>
          <p:spPr>
            <a:xfrm>
              <a:off x="3071267" y="3748342"/>
              <a:ext cx="153564" cy="760835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Right Brace 10"/>
            <p:cNvSpPr/>
            <p:nvPr/>
          </p:nvSpPr>
          <p:spPr>
            <a:xfrm>
              <a:off x="3071267" y="4558976"/>
              <a:ext cx="153564" cy="760835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127784" y="6581002"/>
            <a:ext cx="854021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dirty="0"/>
              <a:t>More Information: http://</a:t>
            </a:r>
            <a:r>
              <a:rPr lang="en-GB" sz="1200" dirty="0" err="1"/>
              <a:t>www.openmicroscopy.org</a:t>
            </a:r>
            <a:r>
              <a:rPr lang="en-GB" sz="1200" dirty="0"/>
              <a:t>/site/products/bio-formats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13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703" y="1600201"/>
            <a:ext cx="9773697" cy="5073428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 smtClean="0"/>
              <a:t>Introduction</a:t>
            </a:r>
          </a:p>
          <a:p>
            <a:r>
              <a:rPr lang="en-GB" b="1" dirty="0" smtClean="0"/>
              <a:t>Open images (</a:t>
            </a:r>
            <a:r>
              <a:rPr lang="en-GB" b="1" dirty="0" err="1" smtClean="0"/>
              <a:t>BioFormats</a:t>
            </a:r>
            <a:r>
              <a:rPr lang="en-GB" b="1" dirty="0" smtClean="0"/>
              <a:t>)</a:t>
            </a:r>
          </a:p>
          <a:p>
            <a:r>
              <a:rPr lang="en-GB" b="1" dirty="0" smtClean="0"/>
              <a:t>Multiview Reconstruction (Demo)</a:t>
            </a:r>
          </a:p>
          <a:p>
            <a:r>
              <a:rPr lang="en-GB" dirty="0" smtClean="0"/>
              <a:t>Visualisation</a:t>
            </a:r>
          </a:p>
          <a:p>
            <a:pPr lvl="1"/>
            <a:r>
              <a:rPr lang="en-GB" dirty="0" smtClean="0"/>
              <a:t>Reslicing</a:t>
            </a:r>
          </a:p>
          <a:p>
            <a:pPr lvl="1"/>
            <a:r>
              <a:rPr lang="en-GB" dirty="0" smtClean="0"/>
              <a:t>Orthogonal views</a:t>
            </a:r>
          </a:p>
          <a:p>
            <a:pPr lvl="1"/>
            <a:r>
              <a:rPr lang="en-GB" dirty="0" smtClean="0"/>
              <a:t>Anistropy, slice distance, slice thickness</a:t>
            </a:r>
          </a:p>
          <a:p>
            <a:pPr lvl="1"/>
            <a:r>
              <a:rPr lang="en-GB" dirty="0" smtClean="0"/>
              <a:t>Sampling</a:t>
            </a:r>
          </a:p>
          <a:p>
            <a:pPr lvl="1"/>
            <a:r>
              <a:rPr lang="en-GB" dirty="0" smtClean="0"/>
              <a:t>Projections</a:t>
            </a:r>
          </a:p>
          <a:p>
            <a:r>
              <a:rPr lang="en-GB" dirty="0" smtClean="0"/>
              <a:t>Viewers</a:t>
            </a:r>
          </a:p>
          <a:p>
            <a:pPr lvl="1"/>
            <a:r>
              <a:rPr lang="en-GB" dirty="0" smtClean="0"/>
              <a:t>ImageJ 3D Viewer</a:t>
            </a:r>
          </a:p>
          <a:p>
            <a:pPr lvl="1"/>
            <a:r>
              <a:rPr lang="en-GB" dirty="0" err="1"/>
              <a:t>ClearVolume</a:t>
            </a:r>
            <a:endParaRPr lang="en-GB" dirty="0"/>
          </a:p>
          <a:p>
            <a:pPr lvl="1"/>
            <a:r>
              <a:rPr lang="en-GB" dirty="0" err="1" smtClean="0"/>
              <a:t>BigDataViewer</a:t>
            </a:r>
            <a:endParaRPr lang="en-GB" dirty="0" smtClean="0"/>
          </a:p>
          <a:p>
            <a:r>
              <a:rPr lang="en-GB" dirty="0" smtClean="0"/>
              <a:t>Volume management</a:t>
            </a:r>
          </a:p>
          <a:p>
            <a:pPr lvl="1"/>
            <a:r>
              <a:rPr lang="en-GB" dirty="0" smtClean="0"/>
              <a:t>Manual segmentation</a:t>
            </a:r>
          </a:p>
          <a:p>
            <a:pPr lvl="1"/>
            <a:r>
              <a:rPr lang="en-GB" dirty="0" smtClean="0"/>
              <a:t>3D projection</a:t>
            </a:r>
          </a:p>
          <a:p>
            <a:pPr lvl="1"/>
            <a:r>
              <a:rPr lang="en-GB" dirty="0" smtClean="0"/>
              <a:t>Exercise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74" y="1488677"/>
            <a:ext cx="1672600" cy="1828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940" y="2508964"/>
            <a:ext cx="1531878" cy="1385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64" y="3023645"/>
            <a:ext cx="1485525" cy="1686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885" y="4701937"/>
            <a:ext cx="1560615" cy="17052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3932" t="4252" r="919" b="3449"/>
          <a:stretch/>
        </p:blipFill>
        <p:spPr>
          <a:xfrm rot="16200000" flipV="1">
            <a:off x="6476816" y="5063232"/>
            <a:ext cx="1446610" cy="14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5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Multiview-Reconstruction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639416"/>
          </a:xfrm>
        </p:spPr>
        <p:txBody>
          <a:bodyPr/>
          <a:lstStyle/>
          <a:p>
            <a:r>
              <a:rPr lang="en-GB" dirty="0" smtClean="0"/>
              <a:t>Principle of light-sheet microscopy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  <a:p>
            <a:endParaRPr lang="en-GB" dirty="0"/>
          </a:p>
        </p:txBody>
      </p:sp>
      <p:pic>
        <p:nvPicPr>
          <p:cNvPr id="1026" name="Picture 2" descr="ile:Principle of Light Sheet Fluorescence Microscopy (LSFM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18" y="2154664"/>
            <a:ext cx="4638260" cy="332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0418" y="5482616"/>
            <a:ext cx="2179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Image source: ZEISS </a:t>
            </a:r>
            <a:r>
              <a:rPr lang="en-US" sz="1200" dirty="0"/>
              <a:t>Microscopy</a:t>
            </a:r>
            <a:endParaRPr lang="en-GB" sz="1200" dirty="0"/>
          </a:p>
        </p:txBody>
      </p:sp>
      <p:sp>
        <p:nvSpPr>
          <p:cNvPr id="6" name="AutoShape 4" descr="ulti-view fusion"/>
          <p:cNvSpPr>
            <a:spLocks noChangeAspect="1" noChangeArrowheads="1"/>
          </p:cNvSpPr>
          <p:nvPr/>
        </p:nvSpPr>
        <p:spPr bwMode="auto">
          <a:xfrm>
            <a:off x="0" y="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7357717" y="2154663"/>
            <a:ext cx="3350041" cy="3800462"/>
            <a:chOff x="7357717" y="2154663"/>
            <a:chExt cx="3350041" cy="380046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57717" y="2154663"/>
              <a:ext cx="3350040" cy="333879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357718" y="5493460"/>
              <a:ext cx="3350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 smtClean="0"/>
                <a:t>Image </a:t>
              </a:r>
              <a:r>
                <a:rPr lang="en-GB" sz="1200" smtClean="0"/>
                <a:t>source: https</a:t>
              </a:r>
              <a:r>
                <a:rPr lang="en-GB" sz="1200" dirty="0"/>
                <a:t>://</a:t>
              </a:r>
              <a:r>
                <a:rPr lang="en-GB" sz="1200" dirty="0" err="1"/>
                <a:t>sguenther.eu</a:t>
              </a:r>
              <a:r>
                <a:rPr lang="en-GB" sz="1200" dirty="0"/>
                <a:t>/science/light-sheet-microscopy/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777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Multiview 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258" y="1429516"/>
            <a:ext cx="8229600" cy="549095"/>
          </a:xfrm>
        </p:spPr>
        <p:txBody>
          <a:bodyPr/>
          <a:lstStyle/>
          <a:p>
            <a:r>
              <a:rPr lang="en-US" dirty="0" smtClean="0"/>
              <a:t>Before: Images from the microscope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267" y="2053031"/>
            <a:ext cx="1609254" cy="16459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648" y="2050209"/>
            <a:ext cx="1605078" cy="16459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154" y="2051879"/>
            <a:ext cx="1605179" cy="1645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1410" y="2051877"/>
            <a:ext cx="1604977" cy="16459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310156" y="6593691"/>
            <a:ext cx="28818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Data source: http://</a:t>
            </a:r>
            <a:r>
              <a:rPr lang="en-US" sz="1000" dirty="0" err="1"/>
              <a:t>fiji.sc</a:t>
            </a:r>
            <a:r>
              <a:rPr lang="en-US" sz="1000" dirty="0"/>
              <a:t>/</a:t>
            </a:r>
            <a:r>
              <a:rPr lang="en-US" sz="1000" dirty="0" err="1"/>
              <a:t>Multiview</a:t>
            </a:r>
            <a:r>
              <a:rPr lang="en-US" sz="1000" dirty="0"/>
              <a:t>-Reconstruction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450258" y="3941646"/>
            <a:ext cx="8229600" cy="549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What transformation do we need to apply?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255478" y="4606767"/>
            <a:ext cx="2338086" cy="143246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Translation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52379" y="4606767"/>
            <a:ext cx="2338086" cy="14324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Rigid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645944" y="4606766"/>
            <a:ext cx="2338086" cy="14324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Affine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8607" y="2053735"/>
            <a:ext cx="1693705" cy="1645920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8907351" y="1471173"/>
            <a:ext cx="1545014" cy="519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After: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2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reconstruction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43231"/>
          </a:xfrm>
        </p:spPr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553"/>
          <a:stretch/>
        </p:blipFill>
        <p:spPr>
          <a:xfrm>
            <a:off x="2383117" y="2350027"/>
            <a:ext cx="7537605" cy="14450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06" y="3189349"/>
            <a:ext cx="3414059" cy="3001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2600" r="37826" b="21475"/>
          <a:stretch/>
        </p:blipFill>
        <p:spPr>
          <a:xfrm>
            <a:off x="3242236" y="3507093"/>
            <a:ext cx="2328985" cy="2334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2690897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0" dirty="0" smtClean="0">
                <a:solidFill>
                  <a:schemeClr val="bg1">
                    <a:lumMod val="65000"/>
                  </a:schemeClr>
                </a:solidFill>
              </a:rPr>
              <a:t>Demo</a:t>
            </a:r>
            <a:endParaRPr lang="en-GB" sz="20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6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65377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Plugins &gt; </a:t>
            </a:r>
            <a:r>
              <a:rPr lang="en-US" dirty="0" err="1" smtClean="0"/>
              <a:t>Multiview</a:t>
            </a:r>
            <a:r>
              <a:rPr lang="en-US" dirty="0" smtClean="0"/>
              <a:t> Reconstruction &gt; </a:t>
            </a:r>
            <a:r>
              <a:rPr lang="en-US" dirty="0" err="1" smtClean="0"/>
              <a:t>MultiView</a:t>
            </a:r>
            <a:r>
              <a:rPr lang="en-US" dirty="0" smtClean="0"/>
              <a:t> </a:t>
            </a:r>
            <a:r>
              <a:rPr lang="en-US" dirty="0"/>
              <a:t>Reconstruction </a:t>
            </a:r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2394433" y="2154893"/>
            <a:ext cx="4687686" cy="1727042"/>
            <a:chOff x="870432" y="2154892"/>
            <a:chExt cx="3486189" cy="128438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0432" y="2154892"/>
              <a:ext cx="3486189" cy="1284385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889000" y="2980765"/>
              <a:ext cx="941294" cy="268941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964" y="3031554"/>
            <a:ext cx="3572478" cy="12569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149" y="2774105"/>
            <a:ext cx="2221412" cy="632844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228" y="3570941"/>
            <a:ext cx="4113335" cy="308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010477"/>
          </a:xfrm>
        </p:spPr>
        <p:txBody>
          <a:bodyPr/>
          <a:lstStyle/>
          <a:p>
            <a:r>
              <a:rPr lang="en-GB" dirty="0" smtClean="0"/>
              <a:t>Which image shows a skeleton?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pic>
        <p:nvPicPr>
          <p:cNvPr id="1026" name="Picture 2" descr="https://upload.wikimedia.org/wikipedia/commons/2/2c/Beaver_skelet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525" y="2950758"/>
            <a:ext cx="2980083" cy="18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20" y="2587063"/>
            <a:ext cx="2202763" cy="2594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337" y="2587063"/>
            <a:ext cx="2202762" cy="2594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5966" y="2587062"/>
            <a:ext cx="2221088" cy="25946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6920" y="5645427"/>
            <a:ext cx="2202763" cy="523163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95967" y="5645428"/>
            <a:ext cx="2221087" cy="5231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63338" y="5645427"/>
            <a:ext cx="2202762" cy="5231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88525" y="5645426"/>
            <a:ext cx="2202762" cy="5231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786" y="2460229"/>
            <a:ext cx="4605426" cy="3103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65377"/>
          </a:xfrm>
        </p:spPr>
        <p:txBody>
          <a:bodyPr/>
          <a:lstStyle/>
          <a:p>
            <a:r>
              <a:rPr lang="en-US" dirty="0" smtClean="0"/>
              <a:t>Enter filename with {a} as placeholder for the angle.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174924" y="4243895"/>
            <a:ext cx="6356151" cy="2333677"/>
            <a:chOff x="2941788" y="5379498"/>
            <a:chExt cx="3212553" cy="117949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6919" y="5379498"/>
              <a:ext cx="3207422" cy="3993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1788" y="5772159"/>
              <a:ext cx="3212553" cy="786836"/>
            </a:xfrm>
            <a:prstGeom prst="rect">
              <a:avLst/>
            </a:prstGeom>
          </p:spPr>
        </p:pic>
      </p:grpSp>
      <p:sp>
        <p:nvSpPr>
          <p:cNvPr id="12" name="Left Brace 11"/>
          <p:cNvSpPr/>
          <p:nvPr/>
        </p:nvSpPr>
        <p:spPr>
          <a:xfrm rot="5400000">
            <a:off x="7932900" y="4550578"/>
            <a:ext cx="113970" cy="827835"/>
          </a:xfrm>
          <a:prstGeom prst="leftBrace">
            <a:avLst/>
          </a:prstGeom>
          <a:ln>
            <a:solidFill>
              <a:srgbClr val="3FC9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8471776" y="4885545"/>
            <a:ext cx="113970" cy="15683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2" idx="1"/>
          </p:cNvCxnSpPr>
          <p:nvPr/>
        </p:nvCxnSpPr>
        <p:spPr>
          <a:xfrm rot="16200000" flipV="1">
            <a:off x="6123187" y="3040811"/>
            <a:ext cx="1819449" cy="1913951"/>
          </a:xfrm>
          <a:prstGeom prst="bentConnector2">
            <a:avLst/>
          </a:prstGeom>
          <a:ln>
            <a:solidFill>
              <a:srgbClr val="3FC9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4656129" y="3287828"/>
            <a:ext cx="3870687" cy="1612929"/>
          </a:xfrm>
          <a:prstGeom prst="bentConnector3">
            <a:avLst>
              <a:gd name="adj1" fmla="val 48"/>
            </a:avLst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Left Brace 21"/>
          <p:cNvSpPr/>
          <p:nvPr/>
        </p:nvSpPr>
        <p:spPr>
          <a:xfrm rot="5400000">
            <a:off x="8709104" y="4849727"/>
            <a:ext cx="113970" cy="220422"/>
          </a:xfrm>
          <a:prstGeom prst="leftBrace">
            <a:avLst/>
          </a:prstGeom>
          <a:ln>
            <a:solidFill>
              <a:srgbClr val="3FC9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Elbow Connector 22"/>
          <p:cNvCxnSpPr>
            <a:stCxn id="22" idx="1"/>
          </p:cNvCxnSpPr>
          <p:nvPr/>
        </p:nvCxnSpPr>
        <p:spPr>
          <a:xfrm rot="16200000" flipV="1">
            <a:off x="6524268" y="2661132"/>
            <a:ext cx="1814892" cy="2668750"/>
          </a:xfrm>
          <a:prstGeom prst="bentConnector2">
            <a:avLst/>
          </a:prstGeom>
          <a:ln>
            <a:solidFill>
              <a:srgbClr val="3FC9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71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90079"/>
          </a:xfrm>
        </p:spPr>
        <p:txBody>
          <a:bodyPr/>
          <a:lstStyle/>
          <a:p>
            <a:r>
              <a:rPr lang="en-US" dirty="0" smtClean="0"/>
              <a:t>If files are not found, the application will notify you.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59" y="2206443"/>
            <a:ext cx="5876311" cy="2637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705" y="4235823"/>
            <a:ext cx="1824943" cy="235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76797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list with all data sets will appear. Select all using SHIFT and the left mouse button.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49553"/>
          <a:stretch/>
        </p:blipFill>
        <p:spPr>
          <a:xfrm>
            <a:off x="2383117" y="2350027"/>
            <a:ext cx="7537605" cy="144503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902012" y="3507093"/>
            <a:ext cx="8229600" cy="3126791"/>
            <a:chOff x="378012" y="3507092"/>
            <a:chExt cx="8229600" cy="31267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2600" r="37826" b="21475"/>
            <a:stretch/>
          </p:blipFill>
          <p:spPr>
            <a:xfrm>
              <a:off x="1718236" y="3507092"/>
              <a:ext cx="2328985" cy="2334907"/>
            </a:xfrm>
            <a:prstGeom prst="rect">
              <a:avLst/>
            </a:prstGeom>
          </p:spPr>
        </p:pic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378012" y="6220013"/>
              <a:ext cx="8229600" cy="41387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Right-click on one and click </a:t>
              </a:r>
              <a:r>
                <a:rPr lang="en-US" i="1" dirty="0"/>
                <a:t>Display in </a:t>
              </a:r>
              <a:r>
                <a:rPr lang="en-US" i="1" dirty="0" err="1"/>
                <a:t>BigDataViewer</a:t>
              </a:r>
              <a:endParaRPr lang="en-US" i="1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1706" y="3189349"/>
            <a:ext cx="3414059" cy="30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715682"/>
          </a:xfrm>
        </p:spPr>
        <p:txBody>
          <a:bodyPr/>
          <a:lstStyle/>
          <a:p>
            <a:r>
              <a:rPr lang="en-US" i="1" dirty="0" smtClean="0"/>
              <a:t>Detect interest Points…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b="49553"/>
          <a:stretch/>
        </p:blipFill>
        <p:spPr>
          <a:xfrm>
            <a:off x="2383117" y="2350027"/>
            <a:ext cx="7537605" cy="14450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4490" r="15525" b="21858"/>
          <a:stretch/>
        </p:blipFill>
        <p:spPr>
          <a:xfrm>
            <a:off x="2480235" y="3310218"/>
            <a:ext cx="2189060" cy="2165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531" y="2801899"/>
            <a:ext cx="4176060" cy="3030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059" y="5035689"/>
            <a:ext cx="3911901" cy="16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9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51329"/>
          </a:xfrm>
        </p:spPr>
        <p:txBody>
          <a:bodyPr/>
          <a:lstStyle/>
          <a:p>
            <a:r>
              <a:rPr lang="en-US" dirty="0" smtClean="0"/>
              <a:t>After that, Interest Points are available.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260" y="3995916"/>
            <a:ext cx="7532532" cy="2077672"/>
          </a:xfrm>
          <a:prstGeom prst="rect">
            <a:avLst/>
          </a:prstGeom>
        </p:spPr>
      </p:pic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2390588" y="2356105"/>
            <a:ext cx="7515413" cy="1473997"/>
            <a:chOff x="896470" y="5725340"/>
            <a:chExt cx="5546515" cy="108783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b="49890"/>
            <a:stretch/>
          </p:blipFill>
          <p:spPr>
            <a:xfrm>
              <a:off x="896470" y="5725340"/>
              <a:ext cx="5546515" cy="105048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5954059" y="6036236"/>
              <a:ext cx="298823" cy="776941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2351151" y="5678939"/>
            <a:ext cx="2258203" cy="38718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6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4674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Register using Interest Points…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b="49890"/>
          <a:stretch/>
        </p:blipFill>
        <p:spPr>
          <a:xfrm>
            <a:off x="2390588" y="2356104"/>
            <a:ext cx="7515413" cy="14233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32752"/>
          <a:stretch/>
        </p:blipFill>
        <p:spPr>
          <a:xfrm>
            <a:off x="2584824" y="3579815"/>
            <a:ext cx="2008132" cy="1993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706" y="2935426"/>
            <a:ext cx="4005728" cy="18061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176" y="3890604"/>
            <a:ext cx="4314265" cy="20978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6825" y="5718736"/>
            <a:ext cx="2121647" cy="106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4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9903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After registration finished, the view looks much better…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50561"/>
          <a:stretch/>
        </p:blipFill>
        <p:spPr>
          <a:xfrm>
            <a:off x="2383119" y="2360821"/>
            <a:ext cx="7534965" cy="14118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117" y="3857585"/>
            <a:ext cx="3142874" cy="27516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4548" y="3869765"/>
            <a:ext cx="3109143" cy="27342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64869" y="2807245"/>
            <a:ext cx="404899" cy="105273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655918"/>
          </a:xfrm>
        </p:spPr>
        <p:txBody>
          <a:bodyPr>
            <a:normAutofit/>
          </a:bodyPr>
          <a:lstStyle/>
          <a:p>
            <a:r>
              <a:rPr lang="en-US" dirty="0" smtClean="0"/>
              <a:t>Image Fusion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471" y="4581081"/>
            <a:ext cx="5132294" cy="20129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50561"/>
          <a:stretch/>
        </p:blipFill>
        <p:spPr>
          <a:xfrm>
            <a:off x="2383119" y="2360821"/>
            <a:ext cx="7534965" cy="14118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440" y="3204882"/>
            <a:ext cx="1767531" cy="260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3557954" cy="596153"/>
          </a:xfrm>
        </p:spPr>
        <p:txBody>
          <a:bodyPr/>
          <a:lstStyle/>
          <a:p>
            <a:r>
              <a:rPr lang="en-US" dirty="0" smtClean="0"/>
              <a:t>Press SHIFT + 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212" y="4904260"/>
            <a:ext cx="2273121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663" y="2074525"/>
            <a:ext cx="3133229" cy="27432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6195300" y="1598076"/>
            <a:ext cx="4472700" cy="596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Press SHIFT </a:t>
            </a:r>
            <a:r>
              <a:rPr lang="en-US" dirty="0"/>
              <a:t>+ Z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600163" y="2071077"/>
            <a:ext cx="3126728" cy="4658608"/>
            <a:chOff x="5076163" y="2071077"/>
            <a:chExt cx="3126728" cy="46586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6163" y="2071077"/>
              <a:ext cx="3126728" cy="27432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0728" y="4900885"/>
              <a:ext cx="2281153" cy="1828800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2370609" y="2067056"/>
            <a:ext cx="3138250" cy="4648085"/>
            <a:chOff x="846609" y="2067055"/>
            <a:chExt cx="3138250" cy="46480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6609" y="2067055"/>
              <a:ext cx="3126729" cy="2743200"/>
            </a:xfrm>
            <a:prstGeom prst="rect">
              <a:avLst/>
            </a:prstGeom>
          </p:spPr>
        </p:pic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>
              <a:off x="1705299" y="4886340"/>
              <a:ext cx="2279560" cy="1828800"/>
              <a:chOff x="1120437" y="5152871"/>
              <a:chExt cx="2499322" cy="2005106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20437" y="5152871"/>
                <a:ext cx="2499322" cy="2005106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1546079" y="5845938"/>
                <a:ext cx="1379661" cy="1047580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6604000" y="2058435"/>
            <a:ext cx="3131544" cy="4677136"/>
            <a:chOff x="5080000" y="2058435"/>
            <a:chExt cx="3131544" cy="4677136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0000" y="2058435"/>
              <a:ext cx="3127639" cy="2743200"/>
            </a:xfrm>
            <a:prstGeom prst="rect">
              <a:avLst/>
            </a:prstGeom>
          </p:spPr>
        </p:pic>
        <p:grpSp>
          <p:nvGrpSpPr>
            <p:cNvPr id="16" name="Group 15"/>
            <p:cNvGrpSpPr>
              <a:grpSpLocks noChangeAspect="1"/>
            </p:cNvGrpSpPr>
            <p:nvPr/>
          </p:nvGrpSpPr>
          <p:grpSpPr>
            <a:xfrm>
              <a:off x="5944862" y="4906771"/>
              <a:ext cx="2266682" cy="1828800"/>
              <a:chOff x="4520886" y="4495295"/>
              <a:chExt cx="2929965" cy="236394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20886" y="4495295"/>
                <a:ext cx="2929965" cy="2363949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5049215" y="4706018"/>
                <a:ext cx="1481260" cy="529120"/>
              </a:xfrm>
              <a:prstGeom prst="rect">
                <a:avLst/>
              </a:prstGeom>
              <a:noFill/>
              <a:ln w="28575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91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838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Choose </a:t>
            </a:r>
            <a:r>
              <a:rPr lang="en-US" i="1" dirty="0" smtClean="0"/>
              <a:t>16bit unsigned integer if you want </a:t>
            </a:r>
            <a:r>
              <a:rPr lang="en-US" dirty="0" smtClean="0"/>
              <a:t>to spare some space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753032" y="2438400"/>
            <a:ext cx="3850969" cy="4314932"/>
            <a:chOff x="2578502" y="2150532"/>
            <a:chExt cx="4025499" cy="4602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8502" y="2150532"/>
              <a:ext cx="4025499" cy="46028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989434" y="4434791"/>
              <a:ext cx="1627874" cy="254440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7189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3397101"/>
          </a:xfrm>
        </p:spPr>
        <p:txBody>
          <a:bodyPr/>
          <a:lstStyle/>
          <a:p>
            <a:r>
              <a:rPr lang="en-GB" dirty="0" smtClean="0"/>
              <a:t>What does a </a:t>
            </a:r>
            <a:r>
              <a:rPr lang="en-GB" u="sng" dirty="0" smtClean="0"/>
              <a:t>rigid</a:t>
            </a:r>
            <a:r>
              <a:rPr lang="en-GB" dirty="0" smtClean="0"/>
              <a:t> transformation consist of?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2233562" y="3573357"/>
            <a:ext cx="2338086" cy="142394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Rotation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30463" y="3573357"/>
            <a:ext cx="2338086" cy="142394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Translation + Rotation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4028" y="3573356"/>
            <a:ext cx="2338086" cy="142394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Translation + Rotation + </a:t>
            </a:r>
            <a:r>
              <a:rPr lang="en-GB" sz="2000" dirty="0" smtClean="0">
                <a:solidFill>
                  <a:schemeClr val="tx1"/>
                </a:solidFill>
              </a:rPr>
              <a:t>  Isometric scaling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21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Multiview </a:t>
            </a:r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9123" y="3644007"/>
            <a:ext cx="8229600" cy="557236"/>
          </a:xfrm>
        </p:spPr>
        <p:txBody>
          <a:bodyPr/>
          <a:lstStyle/>
          <a:p>
            <a:r>
              <a:rPr lang="en-US" i="1" dirty="0" smtClean="0"/>
              <a:t>Image &gt; Stacks &gt; </a:t>
            </a:r>
            <a:r>
              <a:rPr lang="en-US" i="1" dirty="0" err="1" smtClean="0"/>
              <a:t>Reslice</a:t>
            </a:r>
            <a:r>
              <a:rPr lang="en-US" i="1" dirty="0" smtClean="0"/>
              <a:t> [/]…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178" y="4169642"/>
            <a:ext cx="2304449" cy="2627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67" y="1260398"/>
            <a:ext cx="3695757" cy="242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456633"/>
            <a:ext cx="10972800" cy="2669531"/>
          </a:xfrm>
        </p:spPr>
        <p:txBody>
          <a:bodyPr/>
          <a:lstStyle/>
          <a:p>
            <a:pPr marL="0" indent="0" algn="ctr">
              <a:buNone/>
            </a:pPr>
            <a:r>
              <a:rPr lang="en-GB" smtClean="0"/>
              <a:t>Coffee break?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91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703" y="1600201"/>
            <a:ext cx="9773697" cy="5073428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Open images (</a:t>
            </a:r>
            <a:r>
              <a:rPr lang="en-GB" dirty="0" err="1" smtClean="0"/>
              <a:t>BioFormats</a:t>
            </a:r>
            <a:r>
              <a:rPr lang="en-GB" dirty="0" smtClean="0"/>
              <a:t>)</a:t>
            </a:r>
          </a:p>
          <a:p>
            <a:r>
              <a:rPr lang="en-GB" dirty="0" smtClean="0"/>
              <a:t>Multiview Reconstruction (Demo)</a:t>
            </a:r>
          </a:p>
          <a:p>
            <a:r>
              <a:rPr lang="en-GB" b="1" dirty="0" smtClean="0"/>
              <a:t>Visualisation</a:t>
            </a:r>
          </a:p>
          <a:p>
            <a:pPr lvl="1"/>
            <a:r>
              <a:rPr lang="en-GB" b="1" dirty="0" smtClean="0"/>
              <a:t>Reslicing</a:t>
            </a:r>
          </a:p>
          <a:p>
            <a:pPr lvl="1"/>
            <a:r>
              <a:rPr lang="en-GB" b="1" dirty="0" smtClean="0"/>
              <a:t>Orthogonal views</a:t>
            </a:r>
          </a:p>
          <a:p>
            <a:pPr lvl="1"/>
            <a:r>
              <a:rPr lang="en-GB" b="1" dirty="0" smtClean="0"/>
              <a:t>Anistropy, slice distance, slice thickness</a:t>
            </a:r>
          </a:p>
          <a:p>
            <a:pPr lvl="1"/>
            <a:r>
              <a:rPr lang="en-GB" b="1" dirty="0" smtClean="0"/>
              <a:t>Sampling</a:t>
            </a:r>
          </a:p>
          <a:p>
            <a:pPr lvl="1"/>
            <a:r>
              <a:rPr lang="en-GB" b="1" dirty="0" smtClean="0"/>
              <a:t>Projections</a:t>
            </a:r>
          </a:p>
          <a:p>
            <a:r>
              <a:rPr lang="en-GB" dirty="0" smtClean="0"/>
              <a:t>Viewers</a:t>
            </a:r>
          </a:p>
          <a:p>
            <a:pPr lvl="1"/>
            <a:r>
              <a:rPr lang="en-GB" dirty="0" smtClean="0"/>
              <a:t>ImageJ 3D Viewer</a:t>
            </a:r>
          </a:p>
          <a:p>
            <a:pPr lvl="1"/>
            <a:r>
              <a:rPr lang="en-GB" dirty="0" err="1"/>
              <a:t>ClearVolume</a:t>
            </a:r>
            <a:endParaRPr lang="en-GB" dirty="0"/>
          </a:p>
          <a:p>
            <a:pPr lvl="1"/>
            <a:r>
              <a:rPr lang="en-GB" dirty="0" err="1" smtClean="0"/>
              <a:t>BigDataViewer</a:t>
            </a:r>
            <a:endParaRPr lang="en-GB" dirty="0" smtClean="0"/>
          </a:p>
          <a:p>
            <a:r>
              <a:rPr lang="en-GB" dirty="0" smtClean="0"/>
              <a:t>Volume management</a:t>
            </a:r>
          </a:p>
          <a:p>
            <a:pPr lvl="1"/>
            <a:r>
              <a:rPr lang="en-GB" dirty="0" smtClean="0"/>
              <a:t>Manual segmentation</a:t>
            </a:r>
          </a:p>
          <a:p>
            <a:pPr lvl="1"/>
            <a:r>
              <a:rPr lang="en-GB" dirty="0" smtClean="0"/>
              <a:t>3D projection</a:t>
            </a:r>
          </a:p>
          <a:p>
            <a:pPr lvl="1"/>
            <a:r>
              <a:rPr lang="en-GB" dirty="0" smtClean="0"/>
              <a:t>Exercise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74" y="1488677"/>
            <a:ext cx="1672600" cy="1828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940" y="2508964"/>
            <a:ext cx="1531878" cy="1385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64" y="3023645"/>
            <a:ext cx="1485525" cy="1686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885" y="4701937"/>
            <a:ext cx="1560615" cy="17052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3932" t="4252" r="919" b="3449"/>
          <a:stretch/>
        </p:blipFill>
        <p:spPr>
          <a:xfrm rot="16200000" flipV="1">
            <a:off x="6476816" y="5063232"/>
            <a:ext cx="1446610" cy="14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7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Reslicing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24033"/>
            <a:ext cx="8229600" cy="1202478"/>
          </a:xfrm>
        </p:spPr>
        <p:txBody>
          <a:bodyPr/>
          <a:lstStyle/>
          <a:p>
            <a:r>
              <a:rPr lang="en-GB" i="1" dirty="0" smtClean="0"/>
              <a:t>Image &gt; Stacks &gt; Reslice [/]…</a:t>
            </a:r>
            <a:endParaRPr lang="en-GB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34" y="2111254"/>
            <a:ext cx="2752603" cy="1491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337" y="2111254"/>
            <a:ext cx="2283673" cy="2733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2461" y="2111254"/>
            <a:ext cx="1805516" cy="1975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5884" y="3099748"/>
            <a:ext cx="2261484" cy="2696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014" y="3976752"/>
            <a:ext cx="2743422" cy="11635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0923" y="4160040"/>
            <a:ext cx="2253992" cy="26979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9196" y="5513969"/>
            <a:ext cx="4267240" cy="11612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4822" y="937216"/>
            <a:ext cx="889292" cy="721788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623860" y="3290206"/>
            <a:ext cx="393539" cy="38236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46632" y="3099747"/>
            <a:ext cx="584200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3479" y="4152383"/>
            <a:ext cx="5588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Reslicing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32656"/>
          </a:xfrm>
        </p:spPr>
        <p:txBody>
          <a:bodyPr/>
          <a:lstStyle/>
          <a:p>
            <a:r>
              <a:rPr lang="en-GB" i="1" dirty="0" smtClean="0"/>
              <a:t>Image &gt; Stacks &gt; </a:t>
            </a:r>
            <a:r>
              <a:rPr lang="en-GB" i="1" u="sng" dirty="0" smtClean="0"/>
              <a:t>Dynamic</a:t>
            </a:r>
            <a:r>
              <a:rPr lang="en-GB" i="1" dirty="0" smtClean="0"/>
              <a:t> reslice</a:t>
            </a:r>
            <a:endParaRPr lang="en-GB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258" y="2947673"/>
            <a:ext cx="1672369" cy="12224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2265758"/>
            <a:ext cx="2348530" cy="2812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54" y="2825533"/>
            <a:ext cx="3493906" cy="1466725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2631459" y="3506688"/>
            <a:ext cx="816678" cy="607273"/>
            <a:chOff x="1095884" y="4027548"/>
            <a:chExt cx="816678" cy="607273"/>
          </a:xfrm>
        </p:grpSpPr>
        <p:sp>
          <p:nvSpPr>
            <p:cNvPr id="8" name="Oval 7"/>
            <p:cNvSpPr/>
            <p:nvPr/>
          </p:nvSpPr>
          <p:spPr>
            <a:xfrm>
              <a:off x="1380502" y="4153191"/>
              <a:ext cx="315675" cy="27222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" name="Straight Arrow Connector 9"/>
            <p:cNvCxnSpPr>
              <a:stCxn id="8" idx="7"/>
            </p:cNvCxnSpPr>
            <p:nvPr/>
          </p:nvCxnSpPr>
          <p:spPr>
            <a:xfrm flipV="1">
              <a:off x="1649947" y="4027548"/>
              <a:ext cx="262615" cy="1655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3"/>
            </p:cNvCxnSpPr>
            <p:nvPr/>
          </p:nvCxnSpPr>
          <p:spPr>
            <a:xfrm flipH="1">
              <a:off x="1095884" y="4385550"/>
              <a:ext cx="330848" cy="2492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Content Placeholder 2"/>
          <p:cNvSpPr txBox="1">
            <a:spLocks/>
          </p:cNvSpPr>
          <p:nvPr/>
        </p:nvSpPr>
        <p:spPr>
          <a:xfrm>
            <a:off x="1981200" y="5310996"/>
            <a:ext cx="8229600" cy="1540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Move the yellow line by dragging its centre point.</a:t>
            </a:r>
          </a:p>
          <a:p>
            <a:r>
              <a:rPr lang="en-GB" dirty="0"/>
              <a:t>This </a:t>
            </a:r>
            <a:r>
              <a:rPr lang="en-GB" dirty="0" smtClean="0"/>
              <a:t>also works with segmented lines</a:t>
            </a:r>
          </a:p>
          <a:p>
            <a:r>
              <a:rPr lang="en-GB" dirty="0" smtClean="0"/>
              <a:t>If the result appears strange try to split channels first!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49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Orthogonal views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76672"/>
          </a:xfrm>
        </p:spPr>
        <p:txBody>
          <a:bodyPr/>
          <a:lstStyle/>
          <a:p>
            <a:r>
              <a:rPr lang="en-GB" i="1" dirty="0" smtClean="0"/>
              <a:t>Image &gt; Stacks &gt; Orthogonal Views</a:t>
            </a:r>
            <a:endParaRPr lang="en-GB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087888" y="350100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440" y="2070415"/>
            <a:ext cx="3960267" cy="433038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347825" y="3566704"/>
            <a:ext cx="816678" cy="607273"/>
            <a:chOff x="1095884" y="4027548"/>
            <a:chExt cx="816678" cy="607273"/>
          </a:xfrm>
        </p:grpSpPr>
        <p:sp>
          <p:nvSpPr>
            <p:cNvPr id="9" name="Oval 8"/>
            <p:cNvSpPr/>
            <p:nvPr/>
          </p:nvSpPr>
          <p:spPr>
            <a:xfrm>
              <a:off x="1380502" y="4153191"/>
              <a:ext cx="315675" cy="27222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1649947" y="4027548"/>
              <a:ext cx="262615" cy="16551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1095884" y="4385550"/>
              <a:ext cx="330848" cy="2492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6661392" y="4348636"/>
            <a:ext cx="3549408" cy="198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Move the yellow cross by dragging its centre point.</a:t>
            </a:r>
          </a:p>
        </p:txBody>
      </p:sp>
    </p:spTree>
    <p:extLst>
      <p:ext uri="{BB962C8B-B14F-4D97-AF65-F5344CB8AC3E}">
        <p14:creationId xmlns:p14="http://schemas.microsoft.com/office/powerpoint/2010/main" val="29937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Anisotropy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095862" cy="4997369"/>
          </a:xfrm>
        </p:spPr>
        <p:txBody>
          <a:bodyPr/>
          <a:lstStyle/>
          <a:p>
            <a:r>
              <a:rPr lang="en-GB" dirty="0" smtClean="0"/>
              <a:t>An-</a:t>
            </a:r>
            <a:r>
              <a:rPr lang="en-GB" dirty="0" err="1" smtClean="0"/>
              <a:t>iso</a:t>
            </a:r>
            <a:r>
              <a:rPr lang="en-GB" dirty="0" smtClean="0"/>
              <a:t>-</a:t>
            </a:r>
            <a:r>
              <a:rPr lang="en-GB" dirty="0" err="1" smtClean="0"/>
              <a:t>tropy</a:t>
            </a:r>
            <a:r>
              <a:rPr lang="en-GB" dirty="0" smtClean="0"/>
              <a:t>, from Greek: </a:t>
            </a:r>
          </a:p>
          <a:p>
            <a:pPr lvl="1"/>
            <a:r>
              <a:rPr lang="en-GB" dirty="0" err="1" smtClean="0"/>
              <a:t>ἀν</a:t>
            </a:r>
            <a:r>
              <a:rPr lang="en-GB" dirty="0" smtClean="0"/>
              <a:t>- (not)</a:t>
            </a:r>
          </a:p>
          <a:p>
            <a:pPr lvl="1"/>
            <a:r>
              <a:rPr lang="en-GB" dirty="0" err="1" smtClean="0"/>
              <a:t>ἴσος</a:t>
            </a:r>
            <a:r>
              <a:rPr lang="en-GB" dirty="0" smtClean="0"/>
              <a:t> </a:t>
            </a:r>
            <a:r>
              <a:rPr lang="en-GB" i="1" dirty="0" err="1" smtClean="0"/>
              <a:t>isos</a:t>
            </a:r>
            <a:r>
              <a:rPr lang="en-GB" i="1" dirty="0" smtClean="0"/>
              <a:t> (equal)</a:t>
            </a:r>
          </a:p>
          <a:p>
            <a:pPr lvl="1"/>
            <a:r>
              <a:rPr lang="en-GB" dirty="0" err="1" smtClean="0"/>
              <a:t>τρό</a:t>
            </a:r>
            <a:r>
              <a:rPr lang="en-GB" dirty="0" smtClean="0"/>
              <a:t>π</a:t>
            </a:r>
            <a:r>
              <a:rPr lang="en-GB" dirty="0" err="1" smtClean="0"/>
              <a:t>ος</a:t>
            </a:r>
            <a:r>
              <a:rPr lang="en-GB" dirty="0" smtClean="0"/>
              <a:t> </a:t>
            </a:r>
            <a:r>
              <a:rPr lang="en-GB" i="1" dirty="0" err="1" smtClean="0"/>
              <a:t>tropos</a:t>
            </a:r>
            <a:r>
              <a:rPr lang="en-GB" i="1" dirty="0" smtClean="0"/>
              <a:t> (rotation, direction)</a:t>
            </a:r>
          </a:p>
          <a:p>
            <a:r>
              <a:rPr lang="en-GB" i="1" dirty="0" smtClean="0"/>
              <a:t>Not the same in any direction</a:t>
            </a:r>
            <a:endParaRPr lang="en-GB" dirty="0" smtClean="0"/>
          </a:p>
          <a:p>
            <a:r>
              <a:rPr lang="en-GB" dirty="0" smtClean="0"/>
              <a:t>Usually in 3D image processing: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Image analysts </a:t>
            </a:r>
            <a:r>
              <a:rPr lang="en-GB" i="1" dirty="0" smtClean="0"/>
              <a:t>love</a:t>
            </a:r>
            <a:r>
              <a:rPr lang="en-GB" dirty="0" smtClean="0"/>
              <a:t> to have isotropic voxels, but it’s often not possible.</a:t>
            </a:r>
          </a:p>
          <a:p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032887" y="2782154"/>
            <a:ext cx="0" cy="1828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32887" y="4610954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032887" y="2782154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959987" y="2782154"/>
            <a:ext cx="0" cy="1828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8032888" y="2213628"/>
            <a:ext cx="571501" cy="568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947287" y="2213628"/>
            <a:ext cx="571500" cy="568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959989" y="4056492"/>
            <a:ext cx="571501" cy="568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591687" y="2231191"/>
            <a:ext cx="0" cy="18288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91687" y="4059991"/>
            <a:ext cx="9144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91687" y="2218491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518787" y="2231191"/>
            <a:ext cx="0" cy="1828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032888" y="4042427"/>
            <a:ext cx="571501" cy="56852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421119" y="4683144"/>
                <a:ext cx="2504962" cy="4648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𝑥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GB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  <m:r>
                        <a:rPr lang="en-GB" sz="2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≠</m:t>
                      </m:r>
                      <m:sSub>
                        <m:sSubPr>
                          <m:ctrlPr>
                            <a:rPr lang="en-GB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GB" sz="2800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119" y="4683143"/>
                <a:ext cx="2504962" cy="46487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340400" y="4871016"/>
                <a:ext cx="2384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GB" i="1">
                              <a:latin typeface="Cambria Math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399" y="4871015"/>
                <a:ext cx="238463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5641" r="-512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484644" y="4507220"/>
                <a:ext cx="24609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GB" i="1">
                              <a:latin typeface="Cambria Math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643" y="4507220"/>
                <a:ext cx="246093" cy="298928"/>
              </a:xfrm>
              <a:prstGeom prst="rect">
                <a:avLst/>
              </a:prstGeom>
              <a:blipFill rotWithShape="0">
                <a:blip r:embed="rId4"/>
                <a:stretch>
                  <a:fillRect l="-25000" r="-10000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9848988" y="2956007"/>
                <a:ext cx="2280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charset="0"/>
                            </a:rPr>
                            <m:t>𝑙</m:t>
                          </m:r>
                        </m:e>
                        <m:sub>
                          <m:r>
                            <a:rPr lang="en-GB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987" y="2956006"/>
                <a:ext cx="22807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27027" r="-270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/>
          <p:nvPr/>
        </p:nvCxnSpPr>
        <p:spPr>
          <a:xfrm>
            <a:off x="9721986" y="2226329"/>
            <a:ext cx="12700" cy="1828799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032887" y="4810677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9112389" y="4208892"/>
            <a:ext cx="571501" cy="568526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60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Anisotropy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46499"/>
            <a:ext cx="8430841" cy="1714250"/>
          </a:xfrm>
        </p:spPr>
        <p:txBody>
          <a:bodyPr>
            <a:normAutofit/>
          </a:bodyPr>
          <a:lstStyle/>
          <a:p>
            <a:r>
              <a:rPr lang="en-GB" dirty="0" smtClean="0"/>
              <a:t>Voxel size has immediate impact on image quality and thus, on processing / analysis results.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54" y="2925366"/>
            <a:ext cx="2054150" cy="20624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33" y="2937349"/>
            <a:ext cx="2042497" cy="20343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866" y="2925366"/>
            <a:ext cx="2054150" cy="20624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878" y="2925365"/>
            <a:ext cx="2038092" cy="20463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72854" y="5144659"/>
            <a:ext cx="205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1:1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250 x 250 </a:t>
            </a:r>
            <a:r>
              <a:rPr lang="en-GB" dirty="0" err="1"/>
              <a:t>px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3967866" y="5144659"/>
            <a:ext cx="205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1:2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250 x 125 </a:t>
            </a:r>
            <a:r>
              <a:rPr lang="en-GB" dirty="0" err="1"/>
              <a:t>px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6162878" y="5144659"/>
            <a:ext cx="205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1:5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250 x 50 </a:t>
            </a:r>
            <a:r>
              <a:rPr lang="en-GB" dirty="0" err="1"/>
              <a:t>px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8357890" y="5144659"/>
            <a:ext cx="205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1:10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250 x 25 </a:t>
            </a:r>
            <a:r>
              <a:rPr lang="en-GB" dirty="0" err="1"/>
              <a:t>px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11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Slice distance versus slice thickness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grpSp>
        <p:nvGrpSpPr>
          <p:cNvPr id="27" name="Group 26"/>
          <p:cNvGrpSpPr/>
          <p:nvPr/>
        </p:nvGrpSpPr>
        <p:grpSpPr>
          <a:xfrm>
            <a:off x="8243067" y="2773571"/>
            <a:ext cx="311228" cy="622823"/>
            <a:chOff x="6532036" y="3591046"/>
            <a:chExt cx="927100" cy="182880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7926966" y="1098836"/>
            <a:ext cx="26142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rgbClr val="17375E"/>
                </a:solidFill>
              </a:rPr>
              <a:t>What you see when processing 3D images: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8243069" y="3396393"/>
            <a:ext cx="311228" cy="622823"/>
            <a:chOff x="6532036" y="3591046"/>
            <a:chExt cx="927100" cy="1828800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8243069" y="4019644"/>
            <a:ext cx="311228" cy="622823"/>
            <a:chOff x="6532036" y="3591046"/>
            <a:chExt cx="927100" cy="1828800"/>
          </a:xfrm>
        </p:grpSpPr>
        <p:cxnSp>
          <p:nvCxnSpPr>
            <p:cNvPr id="47" name="Straight Connector 46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8540386" y="2773570"/>
            <a:ext cx="311228" cy="622823"/>
            <a:chOff x="6532036" y="3591046"/>
            <a:chExt cx="927100" cy="182880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8540388" y="3396392"/>
            <a:ext cx="311228" cy="622823"/>
            <a:chOff x="6532036" y="3591046"/>
            <a:chExt cx="927100" cy="182880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8540388" y="4019643"/>
            <a:ext cx="311228" cy="622823"/>
            <a:chOff x="6532036" y="3591046"/>
            <a:chExt cx="927100" cy="1828800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8864317" y="2773570"/>
            <a:ext cx="311228" cy="622823"/>
            <a:chOff x="6532036" y="3591046"/>
            <a:chExt cx="927100" cy="1828800"/>
          </a:xfrm>
        </p:grpSpPr>
        <p:cxnSp>
          <p:nvCxnSpPr>
            <p:cNvPr id="67" name="Straight Connector 66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8864319" y="3396392"/>
            <a:ext cx="311228" cy="622823"/>
            <a:chOff x="6532036" y="3591046"/>
            <a:chExt cx="927100" cy="1828800"/>
          </a:xfrm>
        </p:grpSpPr>
        <p:cxnSp>
          <p:nvCxnSpPr>
            <p:cNvPr id="72" name="Straight Connector 71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8864319" y="4019643"/>
            <a:ext cx="311228" cy="622823"/>
            <a:chOff x="6532036" y="3591046"/>
            <a:chExt cx="927100" cy="1828800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9191320" y="2773570"/>
            <a:ext cx="311228" cy="622823"/>
            <a:chOff x="6532036" y="3591046"/>
            <a:chExt cx="927100" cy="1828800"/>
          </a:xfrm>
        </p:grpSpPr>
        <p:cxnSp>
          <p:nvCxnSpPr>
            <p:cNvPr id="82" name="Straight Connector 81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9191322" y="3396392"/>
            <a:ext cx="311228" cy="622823"/>
            <a:chOff x="6532036" y="3591046"/>
            <a:chExt cx="927100" cy="1828800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9191322" y="4019643"/>
            <a:ext cx="311228" cy="622823"/>
            <a:chOff x="6532036" y="3591046"/>
            <a:chExt cx="927100" cy="1828800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9506746" y="2773139"/>
            <a:ext cx="311228" cy="622823"/>
            <a:chOff x="6532036" y="3591046"/>
            <a:chExt cx="927100" cy="1828800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9506748" y="3395961"/>
            <a:ext cx="311228" cy="622823"/>
            <a:chOff x="6532036" y="3591046"/>
            <a:chExt cx="927100" cy="182880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9506748" y="4019212"/>
            <a:ext cx="311228" cy="622823"/>
            <a:chOff x="6532036" y="3591046"/>
            <a:chExt cx="927100" cy="1828800"/>
          </a:xfrm>
        </p:grpSpPr>
        <p:cxnSp>
          <p:nvCxnSpPr>
            <p:cNvPr id="107" name="Straight Connector 106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9832195" y="2773139"/>
            <a:ext cx="311228" cy="622823"/>
            <a:chOff x="6532036" y="3591046"/>
            <a:chExt cx="927100" cy="1828800"/>
          </a:xfrm>
        </p:grpSpPr>
        <p:cxnSp>
          <p:nvCxnSpPr>
            <p:cNvPr id="112" name="Straight Connector 111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9832197" y="3395961"/>
            <a:ext cx="311228" cy="622823"/>
            <a:chOff x="6532036" y="3591046"/>
            <a:chExt cx="927100" cy="1828800"/>
          </a:xfrm>
        </p:grpSpPr>
        <p:cxnSp>
          <p:nvCxnSpPr>
            <p:cNvPr id="117" name="Straight Connector 116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oup 120"/>
          <p:cNvGrpSpPr/>
          <p:nvPr/>
        </p:nvGrpSpPr>
        <p:grpSpPr>
          <a:xfrm>
            <a:off x="9832197" y="4019212"/>
            <a:ext cx="311228" cy="622823"/>
            <a:chOff x="6532036" y="3591046"/>
            <a:chExt cx="927100" cy="1828800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65320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6532036" y="54198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6532036" y="3591046"/>
              <a:ext cx="9144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7459136" y="3591046"/>
              <a:ext cx="0" cy="1828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7" name="Straight Arrow Connector 126"/>
          <p:cNvCxnSpPr/>
          <p:nvPr/>
        </p:nvCxnSpPr>
        <p:spPr>
          <a:xfrm>
            <a:off x="8045010" y="4873935"/>
            <a:ext cx="234966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8045009" y="2536051"/>
            <a:ext cx="0" cy="23378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7706712" y="3465432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712" y="3465431"/>
                <a:ext cx="169084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17857" r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9050756" y="4876298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756" y="4876297"/>
                <a:ext cx="18332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20000"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TextBox 138"/>
          <p:cNvSpPr txBox="1"/>
          <p:nvPr/>
        </p:nvSpPr>
        <p:spPr>
          <a:xfrm>
            <a:off x="1923328" y="1098836"/>
            <a:ext cx="46483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dirty="0">
                <a:solidFill>
                  <a:srgbClr val="17375E"/>
                </a:solidFill>
              </a:rPr>
              <a:t>What you may have measured using microscopy:</a:t>
            </a:r>
          </a:p>
        </p:txBody>
      </p:sp>
      <p:grpSp>
        <p:nvGrpSpPr>
          <p:cNvPr id="324" name="Group 323"/>
          <p:cNvGrpSpPr/>
          <p:nvPr/>
        </p:nvGrpSpPr>
        <p:grpSpPr>
          <a:xfrm>
            <a:off x="1703074" y="2536050"/>
            <a:ext cx="2687958" cy="2617246"/>
            <a:chOff x="179074" y="2223530"/>
            <a:chExt cx="2687958" cy="2617246"/>
          </a:xfrm>
        </p:grpSpPr>
        <p:grpSp>
          <p:nvGrpSpPr>
            <p:cNvPr id="134" name="Group 133"/>
            <p:cNvGrpSpPr/>
            <p:nvPr/>
          </p:nvGrpSpPr>
          <p:grpSpPr>
            <a:xfrm>
              <a:off x="692279" y="2620603"/>
              <a:ext cx="311228" cy="312802"/>
              <a:chOff x="6532036" y="3591046"/>
              <a:chExt cx="927100" cy="1828800"/>
            </a:xfrm>
          </p:grpSpPr>
          <p:cxnSp>
            <p:nvCxnSpPr>
              <p:cNvPr id="135" name="Straight Connector 134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/>
            <p:cNvGrpSpPr/>
            <p:nvPr/>
          </p:nvGrpSpPr>
          <p:grpSpPr>
            <a:xfrm>
              <a:off x="692281" y="3243425"/>
              <a:ext cx="311228" cy="312802"/>
              <a:chOff x="6532036" y="3591046"/>
              <a:chExt cx="927100" cy="1828800"/>
            </a:xfrm>
          </p:grpSpPr>
          <p:cxnSp>
            <p:nvCxnSpPr>
              <p:cNvPr id="141" name="Straight Connector 140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5" name="Group 144"/>
            <p:cNvGrpSpPr/>
            <p:nvPr/>
          </p:nvGrpSpPr>
          <p:grpSpPr>
            <a:xfrm>
              <a:off x="692281" y="3866676"/>
              <a:ext cx="311228" cy="312802"/>
              <a:chOff x="6532036" y="3591046"/>
              <a:chExt cx="927100" cy="1828800"/>
            </a:xfrm>
          </p:grpSpPr>
          <p:cxnSp>
            <p:nvCxnSpPr>
              <p:cNvPr id="146" name="Straight Connector 145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1012748" y="2620602"/>
              <a:ext cx="311228" cy="312802"/>
              <a:chOff x="6532036" y="3591046"/>
              <a:chExt cx="927100" cy="1828800"/>
            </a:xfrm>
          </p:grpSpPr>
          <p:cxnSp>
            <p:nvCxnSpPr>
              <p:cNvPr id="151" name="Straight Connector 150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5" name="Group 154"/>
            <p:cNvGrpSpPr/>
            <p:nvPr/>
          </p:nvGrpSpPr>
          <p:grpSpPr>
            <a:xfrm>
              <a:off x="1012750" y="3243424"/>
              <a:ext cx="311228" cy="312802"/>
              <a:chOff x="6532036" y="3591046"/>
              <a:chExt cx="927100" cy="1828800"/>
            </a:xfrm>
          </p:grpSpPr>
          <p:cxnSp>
            <p:nvCxnSpPr>
              <p:cNvPr id="156" name="Straight Connector 155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/>
            <p:cNvGrpSpPr/>
            <p:nvPr/>
          </p:nvGrpSpPr>
          <p:grpSpPr>
            <a:xfrm>
              <a:off x="1012750" y="3866675"/>
              <a:ext cx="311228" cy="312802"/>
              <a:chOff x="6532036" y="3591046"/>
              <a:chExt cx="927100" cy="1828800"/>
            </a:xfrm>
          </p:grpSpPr>
          <p:cxnSp>
            <p:nvCxnSpPr>
              <p:cNvPr id="161" name="Straight Connector 160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5" name="Group 164"/>
            <p:cNvGrpSpPr/>
            <p:nvPr/>
          </p:nvGrpSpPr>
          <p:grpSpPr>
            <a:xfrm>
              <a:off x="1336679" y="2620602"/>
              <a:ext cx="311228" cy="312802"/>
              <a:chOff x="6532036" y="3591046"/>
              <a:chExt cx="927100" cy="1828800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0" name="Group 169"/>
            <p:cNvGrpSpPr/>
            <p:nvPr/>
          </p:nvGrpSpPr>
          <p:grpSpPr>
            <a:xfrm>
              <a:off x="1336681" y="3243424"/>
              <a:ext cx="311228" cy="312802"/>
              <a:chOff x="6532036" y="3591046"/>
              <a:chExt cx="927100" cy="1828800"/>
            </a:xfrm>
          </p:grpSpPr>
          <p:cxnSp>
            <p:nvCxnSpPr>
              <p:cNvPr id="171" name="Straight Connector 170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/>
            <p:cNvGrpSpPr/>
            <p:nvPr/>
          </p:nvGrpSpPr>
          <p:grpSpPr>
            <a:xfrm>
              <a:off x="1336681" y="3866675"/>
              <a:ext cx="311228" cy="312802"/>
              <a:chOff x="6532036" y="3591046"/>
              <a:chExt cx="927100" cy="1828800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/>
            <p:cNvGrpSpPr/>
            <p:nvPr/>
          </p:nvGrpSpPr>
          <p:grpSpPr>
            <a:xfrm>
              <a:off x="1652107" y="2620602"/>
              <a:ext cx="311228" cy="312802"/>
              <a:chOff x="6532036" y="3591046"/>
              <a:chExt cx="927100" cy="1828800"/>
            </a:xfrm>
          </p:grpSpPr>
          <p:cxnSp>
            <p:nvCxnSpPr>
              <p:cNvPr id="181" name="Straight Connector 180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5" name="Group 184"/>
            <p:cNvGrpSpPr/>
            <p:nvPr/>
          </p:nvGrpSpPr>
          <p:grpSpPr>
            <a:xfrm>
              <a:off x="1652109" y="3243424"/>
              <a:ext cx="311228" cy="312802"/>
              <a:chOff x="6532036" y="3591046"/>
              <a:chExt cx="927100" cy="1828800"/>
            </a:xfrm>
          </p:grpSpPr>
          <p:cxnSp>
            <p:nvCxnSpPr>
              <p:cNvPr id="186" name="Straight Connector 185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Group 189"/>
            <p:cNvGrpSpPr/>
            <p:nvPr/>
          </p:nvGrpSpPr>
          <p:grpSpPr>
            <a:xfrm>
              <a:off x="1652109" y="3866675"/>
              <a:ext cx="311228" cy="312802"/>
              <a:chOff x="6532036" y="3591046"/>
              <a:chExt cx="927100" cy="1828800"/>
            </a:xfrm>
          </p:grpSpPr>
          <p:cxnSp>
            <p:nvCxnSpPr>
              <p:cNvPr id="191" name="Straight Connector 190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/>
            <p:cNvGrpSpPr/>
            <p:nvPr/>
          </p:nvGrpSpPr>
          <p:grpSpPr>
            <a:xfrm>
              <a:off x="1979108" y="2620171"/>
              <a:ext cx="311228" cy="312802"/>
              <a:chOff x="6532036" y="3591046"/>
              <a:chExt cx="927100" cy="1828800"/>
            </a:xfrm>
          </p:grpSpPr>
          <p:cxnSp>
            <p:nvCxnSpPr>
              <p:cNvPr id="196" name="Straight Connector 195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/>
            <p:cNvGrpSpPr/>
            <p:nvPr/>
          </p:nvGrpSpPr>
          <p:grpSpPr>
            <a:xfrm>
              <a:off x="1979110" y="3242993"/>
              <a:ext cx="311228" cy="312802"/>
              <a:chOff x="6532036" y="3591046"/>
              <a:chExt cx="927100" cy="1828800"/>
            </a:xfrm>
          </p:grpSpPr>
          <p:cxnSp>
            <p:nvCxnSpPr>
              <p:cNvPr id="201" name="Straight Connector 200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Group 204"/>
            <p:cNvGrpSpPr/>
            <p:nvPr/>
          </p:nvGrpSpPr>
          <p:grpSpPr>
            <a:xfrm>
              <a:off x="1979110" y="3866244"/>
              <a:ext cx="311228" cy="312802"/>
              <a:chOff x="6532036" y="3591046"/>
              <a:chExt cx="927100" cy="1828800"/>
            </a:xfrm>
          </p:grpSpPr>
          <p:cxnSp>
            <p:nvCxnSpPr>
              <p:cNvPr id="206" name="Straight Connector 205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/>
            <p:cNvGrpSpPr/>
            <p:nvPr/>
          </p:nvGrpSpPr>
          <p:grpSpPr>
            <a:xfrm>
              <a:off x="2304557" y="2620171"/>
              <a:ext cx="311228" cy="312802"/>
              <a:chOff x="6532036" y="3591046"/>
              <a:chExt cx="927100" cy="1828800"/>
            </a:xfrm>
          </p:grpSpPr>
          <p:cxnSp>
            <p:nvCxnSpPr>
              <p:cNvPr id="211" name="Straight Connector 210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5" name="Group 214"/>
            <p:cNvGrpSpPr/>
            <p:nvPr/>
          </p:nvGrpSpPr>
          <p:grpSpPr>
            <a:xfrm>
              <a:off x="2304559" y="3242993"/>
              <a:ext cx="311228" cy="312802"/>
              <a:chOff x="6532036" y="3591046"/>
              <a:chExt cx="927100" cy="1828800"/>
            </a:xfrm>
          </p:grpSpPr>
          <p:cxnSp>
            <p:nvCxnSpPr>
              <p:cNvPr id="216" name="Straight Connector 215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0" name="Group 219"/>
            <p:cNvGrpSpPr/>
            <p:nvPr/>
          </p:nvGrpSpPr>
          <p:grpSpPr>
            <a:xfrm>
              <a:off x="2304559" y="3866244"/>
              <a:ext cx="311228" cy="312802"/>
              <a:chOff x="6532036" y="3591046"/>
              <a:chExt cx="927100" cy="1828800"/>
            </a:xfrm>
          </p:grpSpPr>
          <p:cxnSp>
            <p:nvCxnSpPr>
              <p:cNvPr id="221" name="Straight Connector 220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5" name="Straight Arrow Connector 224"/>
            <p:cNvCxnSpPr/>
            <p:nvPr/>
          </p:nvCxnSpPr>
          <p:spPr>
            <a:xfrm>
              <a:off x="517371" y="4561415"/>
              <a:ext cx="23496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V="1">
              <a:off x="517371" y="2223530"/>
              <a:ext cx="0" cy="2337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/>
                <p:cNvSpPr txBox="1"/>
                <p:nvPr/>
              </p:nvSpPr>
              <p:spPr>
                <a:xfrm>
                  <a:off x="179074" y="3152911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7" name="TextBox 2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74" y="3152911"/>
                  <a:ext cx="169084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7857" r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/>
                <p:cNvSpPr txBox="1"/>
                <p:nvPr/>
              </p:nvSpPr>
              <p:spPr>
                <a:xfrm>
                  <a:off x="1523118" y="4563777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28" name="TextBox 2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3118" y="4563777"/>
                  <a:ext cx="183320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5" name="Group 324"/>
          <p:cNvGrpSpPr/>
          <p:nvPr/>
        </p:nvGrpSpPr>
        <p:grpSpPr>
          <a:xfrm>
            <a:off x="4436586" y="2536050"/>
            <a:ext cx="2687958" cy="2617246"/>
            <a:chOff x="2912586" y="2223530"/>
            <a:chExt cx="2687958" cy="2617246"/>
          </a:xfrm>
        </p:grpSpPr>
        <p:grpSp>
          <p:nvGrpSpPr>
            <p:cNvPr id="229" name="Group 228"/>
            <p:cNvGrpSpPr/>
            <p:nvPr/>
          </p:nvGrpSpPr>
          <p:grpSpPr>
            <a:xfrm>
              <a:off x="3448940" y="2324178"/>
              <a:ext cx="325053" cy="887020"/>
              <a:chOff x="6532036" y="3591046"/>
              <a:chExt cx="927100" cy="1828800"/>
            </a:xfrm>
          </p:grpSpPr>
          <p:cxnSp>
            <p:nvCxnSpPr>
              <p:cNvPr id="230" name="Straight Connector 229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oup 233"/>
            <p:cNvGrpSpPr/>
            <p:nvPr/>
          </p:nvGrpSpPr>
          <p:grpSpPr>
            <a:xfrm>
              <a:off x="3448942" y="2947000"/>
              <a:ext cx="325053" cy="887020"/>
              <a:chOff x="6532036" y="3591046"/>
              <a:chExt cx="927100" cy="1828800"/>
            </a:xfrm>
          </p:grpSpPr>
          <p:cxnSp>
            <p:nvCxnSpPr>
              <p:cNvPr id="235" name="Straight Connector 234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9" name="Group 238"/>
            <p:cNvGrpSpPr/>
            <p:nvPr/>
          </p:nvGrpSpPr>
          <p:grpSpPr>
            <a:xfrm>
              <a:off x="3448942" y="3570251"/>
              <a:ext cx="325053" cy="887020"/>
              <a:chOff x="6532036" y="3591046"/>
              <a:chExt cx="927100" cy="1828800"/>
            </a:xfrm>
          </p:grpSpPr>
          <p:cxnSp>
            <p:nvCxnSpPr>
              <p:cNvPr id="240" name="Straight Connector 239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4" name="Group 243"/>
            <p:cNvGrpSpPr/>
            <p:nvPr/>
          </p:nvGrpSpPr>
          <p:grpSpPr>
            <a:xfrm>
              <a:off x="3769409" y="2324177"/>
              <a:ext cx="325053" cy="887020"/>
              <a:chOff x="6532036" y="3591046"/>
              <a:chExt cx="927100" cy="1828800"/>
            </a:xfrm>
          </p:grpSpPr>
          <p:cxnSp>
            <p:nvCxnSpPr>
              <p:cNvPr id="245" name="Straight Connector 244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9" name="Group 248"/>
            <p:cNvGrpSpPr/>
            <p:nvPr/>
          </p:nvGrpSpPr>
          <p:grpSpPr>
            <a:xfrm>
              <a:off x="3769411" y="2946999"/>
              <a:ext cx="325053" cy="887020"/>
              <a:chOff x="6532036" y="3591046"/>
              <a:chExt cx="927100" cy="1828800"/>
            </a:xfrm>
          </p:grpSpPr>
          <p:cxnSp>
            <p:nvCxnSpPr>
              <p:cNvPr id="250" name="Straight Connector 249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253"/>
            <p:cNvGrpSpPr/>
            <p:nvPr/>
          </p:nvGrpSpPr>
          <p:grpSpPr>
            <a:xfrm>
              <a:off x="3769411" y="3570250"/>
              <a:ext cx="325053" cy="887020"/>
              <a:chOff x="6532036" y="3591046"/>
              <a:chExt cx="927100" cy="1828800"/>
            </a:xfrm>
          </p:grpSpPr>
          <p:cxnSp>
            <p:nvCxnSpPr>
              <p:cNvPr id="255" name="Straight Connector 254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oup 258"/>
            <p:cNvGrpSpPr/>
            <p:nvPr/>
          </p:nvGrpSpPr>
          <p:grpSpPr>
            <a:xfrm>
              <a:off x="4093340" y="2324177"/>
              <a:ext cx="325053" cy="887020"/>
              <a:chOff x="6532036" y="3591046"/>
              <a:chExt cx="927100" cy="1828800"/>
            </a:xfrm>
          </p:grpSpPr>
          <p:cxnSp>
            <p:nvCxnSpPr>
              <p:cNvPr id="260" name="Straight Connector 259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4" name="Group 263"/>
            <p:cNvGrpSpPr/>
            <p:nvPr/>
          </p:nvGrpSpPr>
          <p:grpSpPr>
            <a:xfrm>
              <a:off x="4093342" y="2946999"/>
              <a:ext cx="325053" cy="887020"/>
              <a:chOff x="6532036" y="3591046"/>
              <a:chExt cx="927100" cy="1828800"/>
            </a:xfrm>
          </p:grpSpPr>
          <p:cxnSp>
            <p:nvCxnSpPr>
              <p:cNvPr id="265" name="Straight Connector 264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9" name="Group 268"/>
            <p:cNvGrpSpPr/>
            <p:nvPr/>
          </p:nvGrpSpPr>
          <p:grpSpPr>
            <a:xfrm>
              <a:off x="4093342" y="3570250"/>
              <a:ext cx="325053" cy="887020"/>
              <a:chOff x="6532036" y="3591046"/>
              <a:chExt cx="927100" cy="1828800"/>
            </a:xfrm>
          </p:grpSpPr>
          <p:cxnSp>
            <p:nvCxnSpPr>
              <p:cNvPr id="270" name="Straight Connector 269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4" name="Group 273"/>
            <p:cNvGrpSpPr/>
            <p:nvPr/>
          </p:nvGrpSpPr>
          <p:grpSpPr>
            <a:xfrm>
              <a:off x="4420343" y="2324177"/>
              <a:ext cx="325053" cy="887020"/>
              <a:chOff x="6532036" y="3591046"/>
              <a:chExt cx="927100" cy="1828800"/>
            </a:xfrm>
          </p:grpSpPr>
          <p:cxnSp>
            <p:nvCxnSpPr>
              <p:cNvPr id="275" name="Straight Connector 274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9" name="Group 278"/>
            <p:cNvGrpSpPr/>
            <p:nvPr/>
          </p:nvGrpSpPr>
          <p:grpSpPr>
            <a:xfrm>
              <a:off x="4420345" y="2946999"/>
              <a:ext cx="325053" cy="887020"/>
              <a:chOff x="6532036" y="3591046"/>
              <a:chExt cx="927100" cy="1828800"/>
            </a:xfrm>
          </p:grpSpPr>
          <p:cxnSp>
            <p:nvCxnSpPr>
              <p:cNvPr id="280" name="Straight Connector 279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283"/>
            <p:cNvGrpSpPr/>
            <p:nvPr/>
          </p:nvGrpSpPr>
          <p:grpSpPr>
            <a:xfrm>
              <a:off x="4420345" y="3570250"/>
              <a:ext cx="325053" cy="887020"/>
              <a:chOff x="6532036" y="3591046"/>
              <a:chExt cx="927100" cy="1828800"/>
            </a:xfrm>
          </p:grpSpPr>
          <p:cxnSp>
            <p:nvCxnSpPr>
              <p:cNvPr id="285" name="Straight Connector 284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9" name="Group 288"/>
            <p:cNvGrpSpPr/>
            <p:nvPr/>
          </p:nvGrpSpPr>
          <p:grpSpPr>
            <a:xfrm>
              <a:off x="4747344" y="2323746"/>
              <a:ext cx="325053" cy="887020"/>
              <a:chOff x="6532036" y="3591046"/>
              <a:chExt cx="927100" cy="1828800"/>
            </a:xfrm>
          </p:grpSpPr>
          <p:cxnSp>
            <p:nvCxnSpPr>
              <p:cNvPr id="290" name="Straight Connector 289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Group 293"/>
            <p:cNvGrpSpPr/>
            <p:nvPr/>
          </p:nvGrpSpPr>
          <p:grpSpPr>
            <a:xfrm>
              <a:off x="4747346" y="2946568"/>
              <a:ext cx="325053" cy="887020"/>
              <a:chOff x="6532036" y="3591046"/>
              <a:chExt cx="927100" cy="1828800"/>
            </a:xfrm>
          </p:grpSpPr>
          <p:cxnSp>
            <p:nvCxnSpPr>
              <p:cNvPr id="295" name="Straight Connector 294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9" name="Group 298"/>
            <p:cNvGrpSpPr/>
            <p:nvPr/>
          </p:nvGrpSpPr>
          <p:grpSpPr>
            <a:xfrm>
              <a:off x="4747346" y="3569819"/>
              <a:ext cx="325053" cy="887020"/>
              <a:chOff x="6532036" y="3591046"/>
              <a:chExt cx="927100" cy="1828800"/>
            </a:xfrm>
          </p:grpSpPr>
          <p:cxnSp>
            <p:nvCxnSpPr>
              <p:cNvPr id="300" name="Straight Connector 299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4" name="Group 303"/>
            <p:cNvGrpSpPr/>
            <p:nvPr/>
          </p:nvGrpSpPr>
          <p:grpSpPr>
            <a:xfrm>
              <a:off x="5072793" y="2323746"/>
              <a:ext cx="325053" cy="887020"/>
              <a:chOff x="6532036" y="3591046"/>
              <a:chExt cx="927100" cy="1828800"/>
            </a:xfrm>
          </p:grpSpPr>
          <p:cxnSp>
            <p:nvCxnSpPr>
              <p:cNvPr id="305" name="Straight Connector 304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9" name="Group 308"/>
            <p:cNvGrpSpPr/>
            <p:nvPr/>
          </p:nvGrpSpPr>
          <p:grpSpPr>
            <a:xfrm>
              <a:off x="5072795" y="2946568"/>
              <a:ext cx="325053" cy="887020"/>
              <a:chOff x="6532036" y="3591046"/>
              <a:chExt cx="927100" cy="1828800"/>
            </a:xfrm>
          </p:grpSpPr>
          <p:cxnSp>
            <p:nvCxnSpPr>
              <p:cNvPr id="310" name="Straight Connector 309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4" name="Group 313"/>
            <p:cNvGrpSpPr/>
            <p:nvPr/>
          </p:nvGrpSpPr>
          <p:grpSpPr>
            <a:xfrm>
              <a:off x="5072795" y="3569819"/>
              <a:ext cx="325053" cy="887020"/>
              <a:chOff x="6532036" y="3591046"/>
              <a:chExt cx="927100" cy="1828800"/>
            </a:xfrm>
          </p:grpSpPr>
          <p:cxnSp>
            <p:nvCxnSpPr>
              <p:cNvPr id="315" name="Straight Connector 314"/>
              <p:cNvCxnSpPr/>
              <p:nvPr/>
            </p:nvCxnSpPr>
            <p:spPr>
              <a:xfrm>
                <a:off x="65320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6532036" y="54198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6532036" y="3591046"/>
                <a:ext cx="91440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>
                <a:off x="7459136" y="3591046"/>
                <a:ext cx="0" cy="18288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9" name="Straight Arrow Connector 318"/>
            <p:cNvCxnSpPr/>
            <p:nvPr/>
          </p:nvCxnSpPr>
          <p:spPr>
            <a:xfrm>
              <a:off x="3250883" y="4561415"/>
              <a:ext cx="234966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/>
            <p:nvPr/>
          </p:nvCxnSpPr>
          <p:spPr>
            <a:xfrm flipV="1">
              <a:off x="3250883" y="2223530"/>
              <a:ext cx="0" cy="23378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1" name="TextBox 320"/>
                <p:cNvSpPr txBox="1"/>
                <p:nvPr/>
              </p:nvSpPr>
              <p:spPr>
                <a:xfrm>
                  <a:off x="2912586" y="3152911"/>
                  <a:ext cx="1690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charset="0"/>
                          </a:rPr>
                          <m:t>𝑧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1" name="TextBox 3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2586" y="3152911"/>
                  <a:ext cx="169084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1429" r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TextBox 321"/>
                <p:cNvSpPr txBox="1"/>
                <p:nvPr/>
              </p:nvSpPr>
              <p:spPr>
                <a:xfrm>
                  <a:off x="4256630" y="4563777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>
                            <a:latin typeface="Cambria Math" charset="0"/>
                          </a:rPr>
                          <m:t>𝑥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2" name="TextBox 3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6630" y="4563777"/>
                  <a:ext cx="183320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6667"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3" name="Content Placeholder 322"/>
          <p:cNvSpPr>
            <a:spLocks noGrp="1"/>
          </p:cNvSpPr>
          <p:nvPr>
            <p:ph idx="1"/>
          </p:nvPr>
        </p:nvSpPr>
        <p:spPr>
          <a:xfrm>
            <a:off x="1981200" y="5537729"/>
            <a:ext cx="8559986" cy="1131505"/>
          </a:xfrm>
        </p:spPr>
        <p:txBody>
          <a:bodyPr>
            <a:normAutofit/>
          </a:bodyPr>
          <a:lstStyle/>
          <a:p>
            <a:r>
              <a:rPr lang="en-GB" dirty="0" smtClean="0"/>
              <a:t>Slice distance and slice thickness may be different, but</a:t>
            </a:r>
          </a:p>
          <a:p>
            <a:r>
              <a:rPr lang="en-GB" dirty="0" smtClean="0"/>
              <a:t>many image processing tools ignore that!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89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32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Exercise: Optimal voxel size in 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4186808" cy="5141168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Depending on the voxel size in Z direction, objects may be differentiable, or not.</a:t>
            </a:r>
          </a:p>
          <a:p>
            <a:pPr marL="0" indent="0">
              <a:buNone/>
            </a:pPr>
            <a:r>
              <a:rPr lang="en-GB" b="1" dirty="0" smtClean="0"/>
              <a:t>Exercise</a:t>
            </a:r>
          </a:p>
          <a:p>
            <a:r>
              <a:rPr lang="en-GB" dirty="0" smtClean="0"/>
              <a:t>Open the images in the </a:t>
            </a:r>
            <a:r>
              <a:rPr lang="en-GB" i="1" dirty="0" err="1" smtClean="0"/>
              <a:t>zResolution</a:t>
            </a:r>
            <a:r>
              <a:rPr lang="en-GB" i="1" dirty="0" smtClean="0"/>
              <a:t> </a:t>
            </a:r>
            <a:r>
              <a:rPr lang="en-GB" dirty="0" smtClean="0"/>
              <a:t>folder</a:t>
            </a:r>
          </a:p>
          <a:p>
            <a:r>
              <a:rPr lang="en-GB" dirty="0" smtClean="0"/>
              <a:t>Use the tools</a:t>
            </a:r>
            <a:r>
              <a:rPr lang="en-GB" i="1" dirty="0" smtClean="0"/>
              <a:t> </a:t>
            </a:r>
          </a:p>
          <a:p>
            <a:pPr lvl="1"/>
            <a:r>
              <a:rPr lang="en-GB" i="1" dirty="0" smtClean="0"/>
              <a:t>Image &gt; </a:t>
            </a:r>
            <a:r>
              <a:rPr lang="en-GB" i="1" dirty="0" err="1" smtClean="0"/>
              <a:t>Color</a:t>
            </a:r>
            <a:r>
              <a:rPr lang="en-GB" i="1" dirty="0" smtClean="0"/>
              <a:t> &gt; Split channels,</a:t>
            </a:r>
          </a:p>
          <a:p>
            <a:pPr lvl="1"/>
            <a:r>
              <a:rPr lang="en-GB" i="1" dirty="0" smtClean="0"/>
              <a:t>Image &gt; Stacks &gt; Reslice [/],</a:t>
            </a:r>
          </a:p>
          <a:p>
            <a:pPr lvl="1"/>
            <a:r>
              <a:rPr lang="en-GB" i="1" dirty="0" smtClean="0"/>
              <a:t>Image &gt; Stacks &gt; Dynamic Reslice </a:t>
            </a:r>
            <a:r>
              <a:rPr lang="en-GB" dirty="0" smtClean="0"/>
              <a:t>and</a:t>
            </a:r>
          </a:p>
          <a:p>
            <a:pPr lvl="1"/>
            <a:r>
              <a:rPr lang="en-GB" i="1" dirty="0" smtClean="0"/>
              <a:t>Image &gt; Stacks &gt; Orthogonal Views</a:t>
            </a:r>
          </a:p>
          <a:p>
            <a:pPr marL="338138" lvl="1" indent="0">
              <a:buNone/>
            </a:pPr>
            <a:r>
              <a:rPr lang="en-GB" sz="2800" dirty="0"/>
              <a:t>to determine the image with optimal voxel size.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1052738"/>
            <a:ext cx="3988313" cy="2271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3436358"/>
            <a:ext cx="4001264" cy="17902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3152" y="6602869"/>
            <a:ext cx="421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Elena </a:t>
            </a:r>
            <a:r>
              <a:rPr lang="en-GB" sz="1200" dirty="0" err="1"/>
              <a:t>Gromberg</a:t>
            </a:r>
            <a:r>
              <a:rPr lang="en-GB" sz="1200" dirty="0"/>
              <a:t>, Tanaka Group, CRTD Dresden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152" y="5282702"/>
            <a:ext cx="3368022" cy="13310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29100" y="1414463"/>
            <a:ext cx="6415088" cy="45648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Leave out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731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86303"/>
            <a:ext cx="10972800" cy="1020169"/>
          </a:xfrm>
        </p:spPr>
        <p:txBody>
          <a:bodyPr/>
          <a:lstStyle/>
          <a:p>
            <a:r>
              <a:rPr lang="en-GB" dirty="0" smtClean="0"/>
              <a:t>What does the intensity of a pixel in a distance map represent?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grpSp>
        <p:nvGrpSpPr>
          <p:cNvPr id="14" name="Group 13"/>
          <p:cNvGrpSpPr/>
          <p:nvPr/>
        </p:nvGrpSpPr>
        <p:grpSpPr>
          <a:xfrm>
            <a:off x="7412498" y="2012264"/>
            <a:ext cx="2546110" cy="2785968"/>
            <a:chOff x="6106570" y="2697521"/>
            <a:chExt cx="1824038" cy="2037068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6570" y="2710002"/>
              <a:ext cx="1824038" cy="2024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6231488" y="3552522"/>
              <a:ext cx="327917" cy="1182067"/>
              <a:chOff x="4322832" y="2287150"/>
              <a:chExt cx="327917" cy="1182067"/>
            </a:xfrm>
          </p:grpSpPr>
          <p:pic>
            <p:nvPicPr>
              <p:cNvPr id="8" name="Picture 8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6200000">
                <a:off x="3925345" y="2827190"/>
                <a:ext cx="902082" cy="107107"/>
              </a:xfrm>
              <a:prstGeom prst="rect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4376386" y="3161440"/>
                <a:ext cx="274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</a:rPr>
                  <a:t>0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374939" y="2287150"/>
                <a:ext cx="2743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</a:rPr>
                  <a:t>6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6106570" y="2697521"/>
              <a:ext cx="1824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Distance map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470513" y="2036563"/>
            <a:ext cx="2546110" cy="2761669"/>
            <a:chOff x="3863664" y="2234124"/>
            <a:chExt cx="1824038" cy="2019301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3664" y="2234124"/>
              <a:ext cx="1824038" cy="201930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3863664" y="2240965"/>
              <a:ext cx="18240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Mask</a:t>
              </a:r>
            </a:p>
          </p:txBody>
        </p:sp>
      </p:grpSp>
      <p:sp>
        <p:nvSpPr>
          <p:cNvPr id="15" name="Rectangle 14"/>
          <p:cNvSpPr/>
          <p:nvPr/>
        </p:nvSpPr>
        <p:spPr>
          <a:xfrm>
            <a:off x="2230055" y="5546635"/>
            <a:ext cx="3570243" cy="1135118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The distance of a white pixel in the mask to the closest black pixel in the mask.</a:t>
            </a:r>
            <a:endParaRPr lang="en-GB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6012208" y="5546635"/>
                <a:ext cx="3570243" cy="1135117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dirty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GB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distance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a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white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pixel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in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mask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to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center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the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mask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</a:rPr>
                        <m:t>.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208" y="5546635"/>
                <a:ext cx="3570243" cy="113511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1678676" y="2029333"/>
            <a:ext cx="2593900" cy="2785996"/>
            <a:chOff x="1678676" y="2029333"/>
            <a:chExt cx="2593900" cy="2785996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32" t="23506" r="23562" b="58565"/>
            <a:stretch/>
          </p:blipFill>
          <p:spPr bwMode="auto">
            <a:xfrm>
              <a:off x="1678676" y="2029333"/>
              <a:ext cx="2400836" cy="2785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726466" y="2029333"/>
              <a:ext cx="2546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smtClean="0">
                  <a:solidFill>
                    <a:schemeClr val="bg1"/>
                  </a:solidFill>
                </a:rPr>
                <a:t>Grey value image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523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Nyquist–Shannon sampling theorem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9536" y="1196753"/>
            <a:ext cx="8435280" cy="4525963"/>
          </a:xfrm>
        </p:spPr>
        <p:txBody>
          <a:bodyPr>
            <a:normAutofit/>
          </a:bodyPr>
          <a:lstStyle/>
          <a:p>
            <a:r>
              <a:rPr lang="en-GB" sz="2400" dirty="0"/>
              <a:t>Voxel size in Z-dimension should at least be half the size of the object you are interested in (even better: a third).</a:t>
            </a:r>
          </a:p>
          <a:p>
            <a:pPr marL="0" indent="0" algn="r">
              <a:buNone/>
            </a:pPr>
            <a:r>
              <a:rPr lang="en-GB" sz="1200" dirty="0"/>
              <a:t>Further reading: https://</a:t>
            </a:r>
            <a:r>
              <a:rPr lang="en-GB" sz="1200" dirty="0" err="1"/>
              <a:t>en.wikipedia.org</a:t>
            </a:r>
            <a:r>
              <a:rPr lang="en-GB" sz="1200" dirty="0"/>
              <a:t>/wiki/Nyquist-</a:t>
            </a:r>
            <a:r>
              <a:rPr lang="en-GB" sz="1200" dirty="0" err="1"/>
              <a:t>Shannon_sampling_theorem</a:t>
            </a:r>
            <a:endParaRPr lang="en-GB" sz="1200" dirty="0"/>
          </a:p>
          <a:p>
            <a:r>
              <a:rPr lang="en-GB" sz="2400" dirty="0"/>
              <a:t>Measure the size of a gap between cells, e.g. in a highly resolved 2D-image.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128" y="3212976"/>
            <a:ext cx="2630754" cy="34496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649" y="3789040"/>
            <a:ext cx="2633391" cy="30146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75720" y="5949280"/>
            <a:ext cx="144016" cy="14401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2" name="Straight Connector 11"/>
          <p:cNvCxnSpPr>
            <a:stCxn id="10" idx="3"/>
            <a:endCxn id="8" idx="1"/>
          </p:cNvCxnSpPr>
          <p:nvPr/>
        </p:nvCxnSpPr>
        <p:spPr>
          <a:xfrm flipV="1">
            <a:off x="3719736" y="4937824"/>
            <a:ext cx="3528392" cy="1083465"/>
          </a:xfrm>
          <a:prstGeom prst="lin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3" name="Rectangle 12"/>
          <p:cNvSpPr/>
          <p:nvPr/>
        </p:nvSpPr>
        <p:spPr>
          <a:xfrm flipV="1">
            <a:off x="7248128" y="4005064"/>
            <a:ext cx="2583904" cy="2664296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Oval 13"/>
          <p:cNvSpPr/>
          <p:nvPr/>
        </p:nvSpPr>
        <p:spPr>
          <a:xfrm>
            <a:off x="9408368" y="3501008"/>
            <a:ext cx="360040" cy="28803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313152" y="6602869"/>
            <a:ext cx="421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Elena </a:t>
            </a:r>
            <a:r>
              <a:rPr lang="en-GB" sz="1200" dirty="0" err="1"/>
              <a:t>Gromberg</a:t>
            </a:r>
            <a:r>
              <a:rPr lang="en-GB" sz="1200" dirty="0"/>
              <a:t>, Tanaka Group, CRTD Dresden </a:t>
            </a:r>
          </a:p>
        </p:txBody>
      </p:sp>
    </p:spTree>
    <p:extLst>
      <p:ext uri="{BB962C8B-B14F-4D97-AF65-F5344CB8AC3E}">
        <p14:creationId xmlns:p14="http://schemas.microsoft.com/office/powerpoint/2010/main" val="357120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1036711"/>
          </a:xfrm>
        </p:spPr>
        <p:txBody>
          <a:bodyPr>
            <a:normAutofit/>
          </a:bodyPr>
          <a:lstStyle/>
          <a:p>
            <a:r>
              <a:rPr lang="en-GB" dirty="0" smtClean="0"/>
              <a:t>Claude Shannon was the first who built the “Ultimate machine”, based on an idea by Marvin Minsky.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</p:txBody>
      </p:sp>
      <p:pic>
        <p:nvPicPr>
          <p:cNvPr id="8" name="Picture 7" descr="shannon-s-ultimate-machine-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924944"/>
            <a:ext cx="4608512" cy="36868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51784" y="659427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Source: http://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gifsoup.com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/view/4292482/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shannon</a:t>
            </a:r>
            <a:r>
              <a:rPr lang="en-GB" sz="1000" dirty="0">
                <a:solidFill>
                  <a:schemeClr val="bg1">
                    <a:lumMod val="50000"/>
                  </a:schemeClr>
                </a:solidFill>
              </a:rPr>
              <a:t>-s-ultimate-</a:t>
            </a:r>
            <a:r>
              <a:rPr lang="en-GB" sz="1000" dirty="0" err="1">
                <a:solidFill>
                  <a:schemeClr val="bg1">
                    <a:lumMod val="50000"/>
                  </a:schemeClr>
                </a:solidFill>
              </a:rPr>
              <a:t>machine.html</a:t>
            </a:r>
            <a:endParaRPr lang="en-GB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31637" y="399802"/>
            <a:ext cx="8750763" cy="652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Claude E. Shannon – the father of information theory</a:t>
            </a:r>
          </a:p>
        </p:txBody>
      </p:sp>
    </p:spTree>
    <p:extLst>
      <p:ext uri="{BB962C8B-B14F-4D97-AF65-F5344CB8AC3E}">
        <p14:creationId xmlns:p14="http://schemas.microsoft.com/office/powerpoint/2010/main" val="75105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29516"/>
            <a:ext cx="8229600" cy="1295400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We took this 2D image of our sample and did some distance measurements. Now we would like to go for 3D imaging. What would be a good slice distance configuration?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49782" y="2481924"/>
            <a:ext cx="4236720" cy="3073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63847" y="3834186"/>
                <a:ext cx="7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1.5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846" y="3834186"/>
                <a:ext cx="746235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96721" r="-18852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29716" y="4170026"/>
                <a:ext cx="7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6 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715" y="4170026"/>
                <a:ext cx="746235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721" r="-2439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949197" y="4502592"/>
                <a:ext cx="7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9 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196" y="4502592"/>
                <a:ext cx="746235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33" r="-2459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3297454" y="3918121"/>
            <a:ext cx="55341" cy="20146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636630" y="4409163"/>
            <a:ext cx="1183709" cy="724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410194" y="3944120"/>
            <a:ext cx="301668" cy="66545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230056" y="5887765"/>
                <a:ext cx="2338086" cy="7939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</a:rPr>
                        <m:t>0.207566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056" y="5887765"/>
                <a:ext cx="2338086" cy="79398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981" y="2481923"/>
            <a:ext cx="1816585" cy="1927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4926957" y="5887765"/>
                <a:ext cx="2338086" cy="793988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</a:rPr>
                        <m:t>0.5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957" y="5887765"/>
                <a:ext cx="2338086" cy="79398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620522" y="5887764"/>
                <a:ext cx="2338086" cy="79398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</a:rPr>
                        <m:t>3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22" y="5887764"/>
                <a:ext cx="2338086" cy="79398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668451" y="5522197"/>
            <a:ext cx="40164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</a:t>
            </a:r>
            <a:r>
              <a:rPr lang="en-GB" sz="1200" dirty="0" err="1"/>
              <a:t>Jaydeep</a:t>
            </a:r>
            <a:r>
              <a:rPr lang="en-GB" sz="1200" dirty="0"/>
              <a:t> </a:t>
            </a:r>
            <a:r>
              <a:rPr lang="en-GB" sz="1200" dirty="0" err="1"/>
              <a:t>Sidhaye</a:t>
            </a:r>
            <a:r>
              <a:rPr lang="en-GB" sz="1200" dirty="0"/>
              <a:t>, </a:t>
            </a:r>
            <a:r>
              <a:rPr lang="en-GB" sz="1200" dirty="0" err="1"/>
              <a:t>Norden</a:t>
            </a:r>
            <a:r>
              <a:rPr lang="en-GB" sz="1200" dirty="0"/>
              <a:t> lab, MPI CBG</a:t>
            </a:r>
          </a:p>
        </p:txBody>
      </p:sp>
    </p:spTree>
    <p:extLst>
      <p:ext uri="{BB962C8B-B14F-4D97-AF65-F5344CB8AC3E}">
        <p14:creationId xmlns:p14="http://schemas.microsoft.com/office/powerpoint/2010/main" val="151613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48509"/>
            <a:ext cx="8229600" cy="914401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Image &gt; Stacks &gt; Reslice [/]...</a:t>
            </a:r>
          </a:p>
          <a:p>
            <a:r>
              <a:rPr lang="en-GB" dirty="0" smtClean="0"/>
              <a:t>Image &gt; Stacks &gt; Z-Project...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679" y="2162910"/>
            <a:ext cx="2530786" cy="3031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029" y="3820259"/>
            <a:ext cx="2079421" cy="22828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622" y="2160528"/>
            <a:ext cx="2478740" cy="24224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286" y="2160528"/>
            <a:ext cx="2546076" cy="28354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7678" y="6581002"/>
            <a:ext cx="8690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Data source: </a:t>
            </a:r>
            <a:r>
              <a:rPr lang="en-GB" sz="1200" i="1" dirty="0"/>
              <a:t>University of North Carolina Volume Rendering Test Data Set</a:t>
            </a:r>
            <a:r>
              <a:rPr lang="en-GB" sz="1200" dirty="0"/>
              <a:t>, downloaded from https://</a:t>
            </a:r>
            <a:r>
              <a:rPr lang="en-GB" sz="1200" dirty="0" err="1"/>
              <a:t>graphics.stanford.edu</a:t>
            </a:r>
            <a:r>
              <a:rPr lang="en-GB" sz="1200" dirty="0"/>
              <a:t>/data/</a:t>
            </a:r>
            <a:r>
              <a:rPr lang="en-GB" sz="1200" dirty="0" err="1"/>
              <a:t>voldata</a:t>
            </a:r>
            <a:r>
              <a:rPr lang="en-GB" sz="1200" dirty="0"/>
              <a:t>/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994" y="3782595"/>
            <a:ext cx="2597408" cy="15798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2230" y="4638562"/>
            <a:ext cx="1290071" cy="880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6823" y="2164510"/>
            <a:ext cx="2667000" cy="24144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10788" y="2640508"/>
            <a:ext cx="2704753" cy="24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3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96900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In some cases, maximum projections make more sense...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2300963"/>
            <a:ext cx="2254742" cy="42562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929" y="2300962"/>
            <a:ext cx="2264672" cy="4139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3152" y="6602869"/>
            <a:ext cx="421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</a:t>
            </a:r>
            <a:r>
              <a:rPr lang="en-GB" sz="1200" dirty="0" err="1"/>
              <a:t>Akanksha</a:t>
            </a:r>
            <a:r>
              <a:rPr lang="en-GB" sz="1200" dirty="0"/>
              <a:t> Jain, </a:t>
            </a:r>
            <a:r>
              <a:rPr lang="en-GB" sz="1200" dirty="0" err="1"/>
              <a:t>Tomancak</a:t>
            </a:r>
            <a:r>
              <a:rPr lang="en-GB" sz="1200" dirty="0"/>
              <a:t> lab, MPI CBG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2300963"/>
            <a:ext cx="2264672" cy="413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0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703" y="1600201"/>
            <a:ext cx="9773697" cy="5073428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Open images (</a:t>
            </a:r>
            <a:r>
              <a:rPr lang="en-GB" dirty="0" err="1" smtClean="0"/>
              <a:t>BioFormats</a:t>
            </a:r>
            <a:r>
              <a:rPr lang="en-GB" dirty="0" smtClean="0"/>
              <a:t>)</a:t>
            </a:r>
          </a:p>
          <a:p>
            <a:r>
              <a:rPr lang="en-GB" dirty="0" smtClean="0"/>
              <a:t>Multiview Reconstruction (Demo)</a:t>
            </a:r>
          </a:p>
          <a:p>
            <a:r>
              <a:rPr lang="en-GB" dirty="0" smtClean="0"/>
              <a:t>Visualisation</a:t>
            </a:r>
          </a:p>
          <a:p>
            <a:pPr lvl="1"/>
            <a:r>
              <a:rPr lang="en-GB" dirty="0" smtClean="0"/>
              <a:t>Reslicing</a:t>
            </a:r>
          </a:p>
          <a:p>
            <a:pPr lvl="1"/>
            <a:r>
              <a:rPr lang="en-GB" dirty="0" smtClean="0"/>
              <a:t>Orthogonal views</a:t>
            </a:r>
          </a:p>
          <a:p>
            <a:pPr lvl="1"/>
            <a:r>
              <a:rPr lang="en-GB" dirty="0" smtClean="0"/>
              <a:t>Anistropy, slice distance, slice thickness</a:t>
            </a:r>
          </a:p>
          <a:p>
            <a:pPr lvl="1"/>
            <a:r>
              <a:rPr lang="en-GB" dirty="0" smtClean="0"/>
              <a:t>Sampling</a:t>
            </a:r>
          </a:p>
          <a:p>
            <a:pPr lvl="1"/>
            <a:r>
              <a:rPr lang="en-GB" dirty="0" smtClean="0"/>
              <a:t>Projections</a:t>
            </a:r>
          </a:p>
          <a:p>
            <a:r>
              <a:rPr lang="en-GB" b="1" dirty="0" smtClean="0"/>
              <a:t>Viewers</a:t>
            </a:r>
          </a:p>
          <a:p>
            <a:pPr lvl="1"/>
            <a:r>
              <a:rPr lang="en-GB" b="1" dirty="0" smtClean="0"/>
              <a:t>ImageJ 3D Viewer</a:t>
            </a:r>
          </a:p>
          <a:p>
            <a:pPr lvl="1"/>
            <a:r>
              <a:rPr lang="en-GB" b="1" dirty="0" err="1"/>
              <a:t>ClearVolume</a:t>
            </a:r>
            <a:endParaRPr lang="en-GB" b="1" dirty="0"/>
          </a:p>
          <a:p>
            <a:pPr lvl="1"/>
            <a:r>
              <a:rPr lang="en-GB" b="1" dirty="0" err="1" smtClean="0"/>
              <a:t>BigDataViewer</a:t>
            </a:r>
            <a:endParaRPr lang="en-GB" b="1" dirty="0" smtClean="0"/>
          </a:p>
          <a:p>
            <a:r>
              <a:rPr lang="en-GB" dirty="0" smtClean="0"/>
              <a:t>Volume management</a:t>
            </a:r>
          </a:p>
          <a:p>
            <a:pPr lvl="1"/>
            <a:r>
              <a:rPr lang="en-GB" dirty="0" smtClean="0"/>
              <a:t>Manual segmentation</a:t>
            </a:r>
          </a:p>
          <a:p>
            <a:pPr lvl="1"/>
            <a:r>
              <a:rPr lang="en-GB" dirty="0" smtClean="0"/>
              <a:t>3D projection</a:t>
            </a:r>
          </a:p>
          <a:p>
            <a:pPr lvl="1"/>
            <a:r>
              <a:rPr lang="en-GB" dirty="0" smtClean="0"/>
              <a:t>Exercise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74" y="1488677"/>
            <a:ext cx="1672600" cy="1828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940" y="2508964"/>
            <a:ext cx="1531878" cy="1385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64" y="3023645"/>
            <a:ext cx="1485525" cy="1686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885" y="4701937"/>
            <a:ext cx="1560615" cy="17052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3932" t="4252" r="919" b="3449"/>
          <a:stretch/>
        </p:blipFill>
        <p:spPr>
          <a:xfrm rot="16200000" flipV="1">
            <a:off x="6476816" y="5063232"/>
            <a:ext cx="1446610" cy="14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0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ImageJ 3D Viewer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8447" y="1380392"/>
            <a:ext cx="8150469" cy="1239715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[Menu Image &gt; </a:t>
            </a:r>
            <a:r>
              <a:rPr lang="en-GB" dirty="0" err="1" smtClean="0"/>
              <a:t>Color</a:t>
            </a:r>
            <a:r>
              <a:rPr lang="en-GB" dirty="0" smtClean="0"/>
              <a:t> &gt; Split channels]</a:t>
            </a:r>
          </a:p>
          <a:p>
            <a:r>
              <a:rPr lang="en-GB" dirty="0" smtClean="0"/>
              <a:t>Menu Plugins &gt; 3D Viewer</a:t>
            </a:r>
          </a:p>
          <a:p>
            <a:r>
              <a:rPr lang="en-GB" dirty="0" smtClean="0"/>
              <a:t>Menu Add &gt; From image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05" y="2620107"/>
            <a:ext cx="2987125" cy="3279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620" y="2622993"/>
            <a:ext cx="3137747" cy="3279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144" y="3163610"/>
            <a:ext cx="2797512" cy="2736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398" y="3571588"/>
            <a:ext cx="2987125" cy="32864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213" y="3571587"/>
            <a:ext cx="3150253" cy="32864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830" y="4112204"/>
            <a:ext cx="2797512" cy="27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6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ImageJ 3D </a:t>
            </a:r>
            <a:r>
              <a:rPr lang="en-GB" dirty="0" smtClean="0"/>
              <a:t>Viewer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346294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Click and move the mouse to turn perspective. This depends on where you click!</a:t>
            </a:r>
          </a:p>
          <a:p>
            <a:endParaRPr lang="en-GB" dirty="0" smtClean="0"/>
          </a:p>
          <a:p>
            <a:r>
              <a:rPr lang="en-GB" dirty="0" smtClean="0"/>
              <a:t>Hold the SHIFT key while moving to move the view in plane</a:t>
            </a:r>
          </a:p>
          <a:p>
            <a:endParaRPr lang="en-GB" dirty="0" smtClean="0"/>
          </a:p>
          <a:p>
            <a:r>
              <a:rPr lang="en-GB" dirty="0" smtClean="0"/>
              <a:t>Use the mouse wheel to zoom in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800" y="1600201"/>
            <a:ext cx="3747380" cy="390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ClearVolume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738554"/>
          </a:xfrm>
        </p:spPr>
        <p:txBody>
          <a:bodyPr/>
          <a:lstStyle/>
          <a:p>
            <a:r>
              <a:rPr lang="en-GB" dirty="0" smtClean="0"/>
              <a:t>Menu Plugins &gt; </a:t>
            </a:r>
            <a:r>
              <a:rPr lang="en-GB" dirty="0" err="1" smtClean="0"/>
              <a:t>ClearVolume</a:t>
            </a:r>
            <a:r>
              <a:rPr lang="en-GB" dirty="0" smtClean="0"/>
              <a:t> &gt; Open In </a:t>
            </a:r>
            <a:r>
              <a:rPr lang="en-GB" dirty="0" err="1" smtClean="0"/>
              <a:t>ClearVolume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608" y="2154662"/>
            <a:ext cx="6022730" cy="451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6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ClearVolume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Hint: If you want to improve colour visualisation (LUT) change the type of image to </a:t>
            </a:r>
            <a:r>
              <a:rPr lang="en-GB" i="1" dirty="0" smtClean="0"/>
              <a:t>RGB </a:t>
            </a:r>
            <a:r>
              <a:rPr lang="en-GB" i="1" dirty="0" err="1" smtClean="0"/>
              <a:t>Color</a:t>
            </a:r>
            <a:r>
              <a:rPr lang="en-GB" dirty="0" smtClean="0"/>
              <a:t>, before you open </a:t>
            </a:r>
            <a:r>
              <a:rPr lang="en-GB" dirty="0" err="1" smtClean="0"/>
              <a:t>ClearVolume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9" y="2691069"/>
            <a:ext cx="4704525" cy="2621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293" y="3547068"/>
            <a:ext cx="4618145" cy="3310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090" y="2691069"/>
            <a:ext cx="4515777" cy="25040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576" y="3547068"/>
            <a:ext cx="4610032" cy="331093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94647" y="2761501"/>
            <a:ext cx="392799" cy="18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689341" y="2783673"/>
            <a:ext cx="392799" cy="182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387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798442"/>
          </a:xfrm>
        </p:spPr>
        <p:txBody>
          <a:bodyPr/>
          <a:lstStyle/>
          <a:p>
            <a:r>
              <a:rPr lang="en-GB" dirty="0" smtClean="0"/>
              <a:t>What does the signal intensity in the image on the right numerate?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207" y="2354346"/>
            <a:ext cx="2544289" cy="3012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155" y="2354345"/>
            <a:ext cx="2543491" cy="3012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8711963" y="2466743"/>
            <a:ext cx="671056" cy="2947503"/>
            <a:chOff x="4322832" y="2415844"/>
            <a:chExt cx="487048" cy="927246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925345" y="2827190"/>
              <a:ext cx="902082" cy="1071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441483" y="3265128"/>
              <a:ext cx="274363" cy="77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 smtClean="0">
                  <a:solidFill>
                    <a:schemeClr val="tx2">
                      <a:lumMod val="75000"/>
                    </a:schemeClr>
                  </a:solidFill>
                </a:rPr>
                <a:t>0</a:t>
              </a:r>
              <a:endParaRPr lang="en-GB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35118" y="2415844"/>
              <a:ext cx="374762" cy="77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 smtClean="0">
                  <a:solidFill>
                    <a:schemeClr val="tx2">
                      <a:lumMod val="75000"/>
                    </a:schemeClr>
                  </a:solidFill>
                </a:rPr>
                <a:t>80</a:t>
              </a:r>
              <a:endParaRPr lang="en-GB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313074" y="5764697"/>
            <a:ext cx="2540389" cy="76682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Signal intensity in the red channel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08307" y="5764696"/>
            <a:ext cx="2540389" cy="7668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Number of other objects close by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03540" y="5764696"/>
            <a:ext cx="2540389" cy="7668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Distance of the object to the nucleus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5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Short excurse: ImageJ/FIJI community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586" y="1429516"/>
            <a:ext cx="4711849" cy="5159970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How to report about a bug in the right way:</a:t>
            </a:r>
          </a:p>
          <a:p>
            <a:pPr lvl="1"/>
            <a:r>
              <a:rPr lang="en-GB" dirty="0" smtClean="0"/>
              <a:t>What software do you use?</a:t>
            </a:r>
          </a:p>
          <a:p>
            <a:pPr lvl="1"/>
            <a:r>
              <a:rPr lang="en-GB" dirty="0" smtClean="0"/>
              <a:t>What file did you work on?</a:t>
            </a:r>
          </a:p>
          <a:p>
            <a:pPr lvl="1"/>
            <a:r>
              <a:rPr lang="en-GB" dirty="0" smtClean="0"/>
              <a:t>Where did you click?</a:t>
            </a:r>
          </a:p>
          <a:p>
            <a:pPr lvl="1"/>
            <a:r>
              <a:rPr lang="en-GB" dirty="0" smtClean="0"/>
              <a:t>What was the error message?</a:t>
            </a:r>
          </a:p>
          <a:p>
            <a:pPr lvl="1"/>
            <a:r>
              <a:rPr lang="en-GB" dirty="0" smtClean="0"/>
              <a:t>Be kind!</a:t>
            </a:r>
          </a:p>
          <a:p>
            <a:pPr lvl="1"/>
            <a:endParaRPr lang="en-GB" dirty="0" smtClean="0"/>
          </a:p>
          <a:p>
            <a:r>
              <a:rPr lang="en-GB" dirty="0"/>
              <a:t>Y</a:t>
            </a:r>
            <a:r>
              <a:rPr lang="en-GB" dirty="0" smtClean="0"/>
              <a:t>ou may get feedback quite soon (in this case after 20 minutes).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435" y="1429516"/>
            <a:ext cx="4095750" cy="2848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35" y="4568675"/>
            <a:ext cx="4070787" cy="16772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434" y="6139447"/>
            <a:ext cx="4070787" cy="672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496" y="4068462"/>
            <a:ext cx="3984725" cy="5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3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BigDataViewer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756138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Menu Plugins &gt; Big Data Viewer &gt; Open Current Image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11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6616" y="2154662"/>
            <a:ext cx="3538885" cy="37916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8100" y="2320168"/>
            <a:ext cx="1530350" cy="1664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3092" y="3984890"/>
            <a:ext cx="6734908" cy="287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8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Exercise: Manual Counting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376358" cy="4525963"/>
          </a:xfrm>
        </p:spPr>
        <p:txBody>
          <a:bodyPr/>
          <a:lstStyle/>
          <a:p>
            <a:r>
              <a:rPr lang="en-GB" dirty="0" smtClean="0"/>
              <a:t>Open “</a:t>
            </a:r>
            <a:r>
              <a:rPr lang="en-GB" dirty="0" err="1" smtClean="0"/>
              <a:t>Spheroid.tif</a:t>
            </a:r>
            <a:r>
              <a:rPr lang="en-GB" dirty="0" smtClean="0"/>
              <a:t>”</a:t>
            </a:r>
          </a:p>
          <a:p>
            <a:r>
              <a:rPr lang="en-GB" dirty="0" smtClean="0"/>
              <a:t>Use the viewers</a:t>
            </a:r>
          </a:p>
          <a:p>
            <a:pPr lvl="1"/>
            <a:r>
              <a:rPr lang="en-GB" dirty="0" smtClean="0"/>
              <a:t>Plugins</a:t>
            </a:r>
          </a:p>
          <a:p>
            <a:pPr lvl="2"/>
            <a:r>
              <a:rPr lang="en-GB" dirty="0" err="1" smtClean="0"/>
              <a:t>BigDataViewer</a:t>
            </a:r>
            <a:endParaRPr lang="en-GB" dirty="0" smtClean="0"/>
          </a:p>
          <a:p>
            <a:pPr lvl="2"/>
            <a:r>
              <a:rPr lang="en-GB" dirty="0" smtClean="0"/>
              <a:t>3D Viewer</a:t>
            </a:r>
          </a:p>
          <a:p>
            <a:pPr lvl="2"/>
            <a:r>
              <a:rPr lang="en-GB" dirty="0" err="1" smtClean="0"/>
              <a:t>ClearVolume</a:t>
            </a:r>
            <a:endParaRPr lang="en-GB" dirty="0" smtClean="0"/>
          </a:p>
          <a:p>
            <a:r>
              <a:rPr lang="en-GB" dirty="0" smtClean="0"/>
              <a:t>How many cells express the green marker?</a:t>
            </a:r>
          </a:p>
          <a:p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2226587" y="2223416"/>
            <a:ext cx="188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 big ones, 4-5 very small ones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559" y="2223416"/>
            <a:ext cx="2987125" cy="32795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13152" y="6602869"/>
            <a:ext cx="421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Elena </a:t>
            </a:r>
            <a:r>
              <a:rPr lang="en-GB" sz="1200" dirty="0" err="1"/>
              <a:t>Gromberg</a:t>
            </a:r>
            <a:r>
              <a:rPr lang="en-GB" sz="1200" dirty="0"/>
              <a:t>, Tanaka Group, CRTD Dresden </a:t>
            </a:r>
          </a:p>
        </p:txBody>
      </p:sp>
    </p:spTree>
    <p:extLst>
      <p:ext uri="{BB962C8B-B14F-4D97-AF65-F5344CB8AC3E}">
        <p14:creationId xmlns:p14="http://schemas.microsoft.com/office/powerpoint/2010/main" val="44625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703" y="1600201"/>
            <a:ext cx="9773697" cy="5073428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Open images (</a:t>
            </a:r>
            <a:r>
              <a:rPr lang="en-GB" dirty="0" err="1" smtClean="0"/>
              <a:t>BioFormats</a:t>
            </a:r>
            <a:r>
              <a:rPr lang="en-GB" dirty="0" smtClean="0"/>
              <a:t>)</a:t>
            </a:r>
          </a:p>
          <a:p>
            <a:r>
              <a:rPr lang="en-GB" dirty="0" smtClean="0"/>
              <a:t>Multiview Reconstruction (Demo)</a:t>
            </a:r>
          </a:p>
          <a:p>
            <a:r>
              <a:rPr lang="en-GB" dirty="0" smtClean="0"/>
              <a:t>Visualisation</a:t>
            </a:r>
          </a:p>
          <a:p>
            <a:pPr lvl="1"/>
            <a:r>
              <a:rPr lang="en-GB" dirty="0" smtClean="0"/>
              <a:t>Reslicing</a:t>
            </a:r>
          </a:p>
          <a:p>
            <a:pPr lvl="1"/>
            <a:r>
              <a:rPr lang="en-GB" dirty="0" smtClean="0"/>
              <a:t>Orthogonal views</a:t>
            </a:r>
          </a:p>
          <a:p>
            <a:pPr lvl="1"/>
            <a:r>
              <a:rPr lang="en-GB" dirty="0" smtClean="0"/>
              <a:t>Anistropy, slice distance, slice thickness</a:t>
            </a:r>
          </a:p>
          <a:p>
            <a:pPr lvl="1"/>
            <a:r>
              <a:rPr lang="en-GB" dirty="0" smtClean="0"/>
              <a:t>Sampling</a:t>
            </a:r>
          </a:p>
          <a:p>
            <a:pPr lvl="1"/>
            <a:r>
              <a:rPr lang="en-GB" dirty="0" smtClean="0"/>
              <a:t>Projections</a:t>
            </a:r>
          </a:p>
          <a:p>
            <a:r>
              <a:rPr lang="en-GB" dirty="0" smtClean="0"/>
              <a:t>Viewers</a:t>
            </a:r>
          </a:p>
          <a:p>
            <a:pPr lvl="1"/>
            <a:r>
              <a:rPr lang="en-GB" dirty="0" smtClean="0"/>
              <a:t>ImageJ 3D Viewer</a:t>
            </a:r>
          </a:p>
          <a:p>
            <a:pPr lvl="1"/>
            <a:r>
              <a:rPr lang="en-GB" dirty="0" err="1"/>
              <a:t>ClearVolume</a:t>
            </a:r>
            <a:endParaRPr lang="en-GB" dirty="0"/>
          </a:p>
          <a:p>
            <a:pPr lvl="1"/>
            <a:r>
              <a:rPr lang="en-GB" dirty="0" err="1" smtClean="0"/>
              <a:t>BigDataViewer</a:t>
            </a:r>
            <a:endParaRPr lang="en-GB" dirty="0" smtClean="0"/>
          </a:p>
          <a:p>
            <a:r>
              <a:rPr lang="en-GB" b="1" dirty="0" smtClean="0"/>
              <a:t>Volume management</a:t>
            </a:r>
          </a:p>
          <a:p>
            <a:pPr lvl="1"/>
            <a:r>
              <a:rPr lang="en-GB" b="1" dirty="0" smtClean="0"/>
              <a:t>Manual segmentation</a:t>
            </a:r>
          </a:p>
          <a:p>
            <a:pPr lvl="1"/>
            <a:r>
              <a:rPr lang="en-GB" b="1" dirty="0" smtClean="0"/>
              <a:t>3D projection</a:t>
            </a:r>
          </a:p>
          <a:p>
            <a:pPr lvl="1"/>
            <a:r>
              <a:rPr lang="en-GB" b="1" dirty="0" smtClean="0"/>
              <a:t>Exercise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74" y="1488677"/>
            <a:ext cx="1672600" cy="1828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940" y="2508964"/>
            <a:ext cx="1531878" cy="1385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64" y="3023645"/>
            <a:ext cx="1485525" cy="1686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885" y="4701937"/>
            <a:ext cx="1560615" cy="17052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3932" t="4252" r="919" b="3449"/>
          <a:stretch/>
        </p:blipFill>
        <p:spPr>
          <a:xfrm rot="16200000" flipV="1">
            <a:off x="6476816" y="5063232"/>
            <a:ext cx="1446610" cy="14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6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Volume management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82700"/>
            <a:ext cx="6121400" cy="5169442"/>
          </a:xfrm>
        </p:spPr>
        <p:txBody>
          <a:bodyPr>
            <a:normAutofit/>
          </a:bodyPr>
          <a:lstStyle/>
          <a:p>
            <a:r>
              <a:rPr lang="en-GB" i="1" dirty="0" smtClean="0"/>
              <a:t>Volume manager</a:t>
            </a:r>
            <a:r>
              <a:rPr lang="en-GB" dirty="0" smtClean="0"/>
              <a:t> tool for 3D region management</a:t>
            </a:r>
          </a:p>
          <a:p>
            <a:r>
              <a:rPr lang="en-GB" dirty="0" smtClean="0"/>
              <a:t>Goal: </a:t>
            </a:r>
          </a:p>
          <a:p>
            <a:pPr lvl="1"/>
            <a:r>
              <a:rPr lang="en-GB" dirty="0" smtClean="0"/>
              <a:t>Outlining,</a:t>
            </a:r>
          </a:p>
          <a:p>
            <a:pPr lvl="1"/>
            <a:r>
              <a:rPr lang="en-GB" dirty="0" smtClean="0"/>
              <a:t>managing, </a:t>
            </a:r>
          </a:p>
          <a:p>
            <a:pPr lvl="1"/>
            <a:r>
              <a:rPr lang="en-GB" dirty="0" smtClean="0"/>
              <a:t>measuring,</a:t>
            </a:r>
          </a:p>
          <a:p>
            <a:pPr lvl="1"/>
            <a:r>
              <a:rPr lang="en-GB" dirty="0" smtClean="0"/>
              <a:t>visualisation of 3D objects</a:t>
            </a:r>
          </a:p>
          <a:p>
            <a:r>
              <a:rPr lang="en-GB" dirty="0" smtClean="0"/>
              <a:t>Vectorisation (Discrete voxel data -&gt; continuous vector data)</a:t>
            </a:r>
          </a:p>
          <a:p>
            <a:r>
              <a:rPr lang="en-GB" dirty="0" smtClean="0"/>
              <a:t>Developed in our facility</a:t>
            </a:r>
          </a:p>
          <a:p>
            <a:pPr lvl="1">
              <a:buFont typeface="Wingdings" charset="2"/>
              <a:buChar char="Ø"/>
            </a:pPr>
            <a:r>
              <a:rPr lang="en-GB" dirty="0" smtClean="0"/>
              <a:t>Feedback on usability very welcome!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29" y="1282700"/>
            <a:ext cx="1854199" cy="2104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9173" y="3617558"/>
            <a:ext cx="1843855" cy="20108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859" y="1943100"/>
            <a:ext cx="1917547" cy="21048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2859" y="4305299"/>
            <a:ext cx="1975718" cy="21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69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Manual segmentation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991925"/>
          </a:xfrm>
        </p:spPr>
        <p:txBody>
          <a:bodyPr/>
          <a:lstStyle/>
          <a:p>
            <a:r>
              <a:rPr lang="en-GB" i="1" dirty="0" smtClean="0"/>
              <a:t>SCF &gt; Segmentation &gt; Volume Manager</a:t>
            </a:r>
          </a:p>
          <a:p>
            <a:endParaRPr lang="en-GB" dirty="0" smtClean="0"/>
          </a:p>
        </p:txBody>
      </p:sp>
      <p:pic>
        <p:nvPicPr>
          <p:cNvPr id="1026" name="Picture 2" descr="ile:Volma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23" y="2154661"/>
            <a:ext cx="5869051" cy="442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150" y="2214502"/>
            <a:ext cx="2254746" cy="4148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0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Manual segmentation: Polygon tool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638311" cy="4864169"/>
          </a:xfrm>
        </p:spPr>
        <p:txBody>
          <a:bodyPr>
            <a:normAutofit/>
          </a:bodyPr>
          <a:lstStyle/>
          <a:p>
            <a:r>
              <a:rPr lang="en-GB" dirty="0" smtClean="0"/>
              <a:t>Outline using the polygon tool along the edge of the structure to outline.</a:t>
            </a:r>
          </a:p>
          <a:p>
            <a:endParaRPr lang="en-GB" dirty="0" smtClean="0"/>
          </a:p>
          <a:p>
            <a:r>
              <a:rPr lang="en-GB" dirty="0" smtClean="0"/>
              <a:t>Double-click when finished.</a:t>
            </a:r>
          </a:p>
          <a:p>
            <a:endParaRPr lang="en-GB" dirty="0" smtClean="0"/>
          </a:p>
          <a:p>
            <a:r>
              <a:rPr lang="en-GB" dirty="0" smtClean="0"/>
              <a:t>pro: outlining is fast</a:t>
            </a:r>
          </a:p>
          <a:p>
            <a:r>
              <a:rPr lang="en-GB" dirty="0" smtClean="0"/>
              <a:t>con: outline may appear jerky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848" t="31873" r="48566" b="4689"/>
          <a:stretch/>
        </p:blipFill>
        <p:spPr>
          <a:xfrm>
            <a:off x="6713870" y="2596617"/>
            <a:ext cx="3486586" cy="38677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1639"/>
          <a:stretch/>
        </p:blipFill>
        <p:spPr>
          <a:xfrm>
            <a:off x="6724216" y="1600201"/>
            <a:ext cx="3476241" cy="863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38467" y="1800880"/>
            <a:ext cx="544452" cy="4746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5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615" y="1728556"/>
            <a:ext cx="5852611" cy="722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Manual segmentation: the Brush tool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616" y="2615222"/>
            <a:ext cx="2834068" cy="34657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150600" y="1962273"/>
            <a:ext cx="292100" cy="285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3549650" cy="4525963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Outline using the brush tool by painting the whole volume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pro: outline appears smooth</a:t>
            </a:r>
          </a:p>
          <a:p>
            <a:r>
              <a:rPr lang="en-GB" dirty="0" smtClean="0"/>
              <a:t>con: outlining may take a bit longer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242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Manual segmentation: the Brush tool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2"/>
            <a:ext cx="4623683" cy="3714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ADD pixels to an ROI:</a:t>
            </a:r>
          </a:p>
          <a:p>
            <a:r>
              <a:rPr lang="en-GB" dirty="0" smtClean="0"/>
              <a:t>Approach it from inside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Alternatively: hold SHIFT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2050" name="Picture 2" descr="mmitoseg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7030" r="31117" b="2312"/>
          <a:stretch/>
        </p:blipFill>
        <p:spPr bwMode="auto">
          <a:xfrm>
            <a:off x="6743527" y="1600200"/>
            <a:ext cx="3574616" cy="43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988001" y="5963479"/>
            <a:ext cx="3330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/>
              <a:t>Image source: Daniela </a:t>
            </a:r>
            <a:r>
              <a:rPr lang="en-GB" sz="1200" dirty="0" err="1"/>
              <a:t>Vorkel</a:t>
            </a:r>
            <a:r>
              <a:rPr lang="en-GB" sz="1200" dirty="0"/>
              <a:t>, EM facility, MPI CBG</a:t>
            </a:r>
          </a:p>
        </p:txBody>
      </p:sp>
      <p:sp>
        <p:nvSpPr>
          <p:cNvPr id="7" name="Rectangle 6"/>
          <p:cNvSpPr/>
          <p:nvPr/>
        </p:nvSpPr>
        <p:spPr>
          <a:xfrm>
            <a:off x="2390692" y="2727155"/>
            <a:ext cx="1812898" cy="1661965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/>
          <p:cNvSpPr/>
          <p:nvPr/>
        </p:nvSpPr>
        <p:spPr>
          <a:xfrm>
            <a:off x="2542498" y="3336566"/>
            <a:ext cx="818985" cy="8348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2" name="Oval 11"/>
          <p:cNvSpPr/>
          <p:nvPr/>
        </p:nvSpPr>
        <p:spPr>
          <a:xfrm>
            <a:off x="3794098" y="3336565"/>
            <a:ext cx="818985" cy="8348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5221079" y="3300289"/>
            <a:ext cx="818985" cy="8348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338135" y="3140693"/>
            <a:ext cx="818985" cy="8348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5503489" y="2981097"/>
            <a:ext cx="818985" cy="8348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203831" y="3308663"/>
            <a:ext cx="818985" cy="8348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99699" y="2619715"/>
            <a:ext cx="5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10485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96296E-6 L 0.10273 -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repeatCount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0.00393 L 0.02461 -0.0567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303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2" grpId="0" animBg="1"/>
      <p:bldP spid="15" grpId="0" animBg="1"/>
      <p:bldP spid="16" grpId="0" animBg="1"/>
      <p:bldP spid="17" grpId="0" animBg="1"/>
      <p:bldP spid="14" grpId="0" animBg="1"/>
      <p:bldP spid="14" grpId="1" animBg="1"/>
      <p:bldP spid="14" grpId="2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Manual segmentation: the Brush tool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600201"/>
            <a:ext cx="4623683" cy="4307619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REMOVE pixels from an ROI:</a:t>
            </a:r>
          </a:p>
          <a:p>
            <a:r>
              <a:rPr lang="en-GB" dirty="0" smtClean="0"/>
              <a:t>Approach it from outside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Alternatively: hold ALT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2050" name="Picture 2" descr="mmitoseg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7030" r="31117" b="2312"/>
          <a:stretch/>
        </p:blipFill>
        <p:spPr bwMode="auto">
          <a:xfrm>
            <a:off x="6743527" y="1600200"/>
            <a:ext cx="3574616" cy="43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74791" y="2814620"/>
            <a:ext cx="2234315" cy="12881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6988001" y="5963479"/>
            <a:ext cx="33301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/>
              <a:t>Image source: Daniela </a:t>
            </a:r>
            <a:r>
              <a:rPr lang="en-GB" sz="1200" dirty="0" err="1"/>
              <a:t>Vorkel</a:t>
            </a:r>
            <a:r>
              <a:rPr lang="en-GB" sz="1200" dirty="0"/>
              <a:t>, EM facility, MPI CBG</a:t>
            </a:r>
          </a:p>
        </p:txBody>
      </p:sp>
      <p:sp>
        <p:nvSpPr>
          <p:cNvPr id="9" name="Oval 8"/>
          <p:cNvSpPr/>
          <p:nvPr/>
        </p:nvSpPr>
        <p:spPr>
          <a:xfrm>
            <a:off x="5540140" y="3113930"/>
            <a:ext cx="818985" cy="83488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0" name="Oval 9"/>
          <p:cNvSpPr/>
          <p:nvPr/>
        </p:nvSpPr>
        <p:spPr>
          <a:xfrm>
            <a:off x="4223466" y="3113929"/>
            <a:ext cx="818985" cy="83488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661033" y="3041233"/>
            <a:ext cx="818985" cy="83488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2" name="Oval 11"/>
          <p:cNvSpPr/>
          <p:nvPr/>
        </p:nvSpPr>
        <p:spPr>
          <a:xfrm>
            <a:off x="2661033" y="3041232"/>
            <a:ext cx="818985" cy="83488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1748" y="2704841"/>
            <a:ext cx="5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110603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1481E-6 L -0.11003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1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99660"/>
          </a:xfrm>
        </p:spPr>
        <p:txBody>
          <a:bodyPr/>
          <a:lstStyle/>
          <a:p>
            <a:r>
              <a:rPr lang="en-GB" dirty="0" smtClean="0"/>
              <a:t>Which mask operation is visualised here?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914399" y="2670110"/>
            <a:ext cx="3124200" cy="1828800"/>
            <a:chOff x="2209800" y="2743200"/>
            <a:chExt cx="3124200" cy="1828800"/>
          </a:xfrm>
        </p:grpSpPr>
        <p:sp>
          <p:nvSpPr>
            <p:cNvPr id="6" name="Rectangle 5"/>
            <p:cNvSpPr/>
            <p:nvPr/>
          </p:nvSpPr>
          <p:spPr>
            <a:xfrm>
              <a:off x="2209800" y="2743200"/>
              <a:ext cx="2400520" cy="1828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10320" y="2743200"/>
              <a:ext cx="72368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76600" y="4114800"/>
              <a:ext cx="381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" name="Right Arrow 8"/>
          <p:cNvSpPr/>
          <p:nvPr/>
        </p:nvSpPr>
        <p:spPr>
          <a:xfrm>
            <a:off x="5088835" y="3260035"/>
            <a:ext cx="1060174" cy="50358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6439119" y="2199862"/>
            <a:ext cx="4381720" cy="2971800"/>
            <a:chOff x="228600" y="2590800"/>
            <a:chExt cx="4381720" cy="2971800"/>
          </a:xfrm>
        </p:grpSpPr>
        <p:sp>
          <p:nvSpPr>
            <p:cNvPr id="11" name="Rectangle 10"/>
            <p:cNvSpPr/>
            <p:nvPr/>
          </p:nvSpPr>
          <p:spPr>
            <a:xfrm>
              <a:off x="228600" y="2590800"/>
              <a:ext cx="4381720" cy="2971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921233" y="3046445"/>
              <a:ext cx="3124200" cy="1828800"/>
              <a:chOff x="2824066" y="2670110"/>
              <a:chExt cx="3124200" cy="1828800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2824066" y="2670110"/>
                <a:ext cx="3124200" cy="1828800"/>
                <a:chOff x="2209800" y="2743200"/>
                <a:chExt cx="3124200" cy="1828800"/>
              </a:xfrm>
            </p:grpSpPr>
            <p:sp>
              <p:nvSpPr>
                <p:cNvPr id="16" name="Rectangle 15"/>
                <p:cNvSpPr/>
                <p:nvPr/>
              </p:nvSpPr>
              <p:spPr>
                <a:xfrm>
                  <a:off x="2209800" y="2743200"/>
                  <a:ext cx="2400520" cy="1828800"/>
                </a:xfrm>
                <a:prstGeom prst="rect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4610320" y="2743200"/>
                  <a:ext cx="723680" cy="381000"/>
                </a:xfrm>
                <a:prstGeom prst="rect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4" name="Rectangle 13"/>
              <p:cNvSpPr/>
              <p:nvPr/>
            </p:nvSpPr>
            <p:spPr>
              <a:xfrm>
                <a:off x="4576666" y="2684725"/>
                <a:ext cx="723680" cy="175885"/>
              </a:xfrm>
              <a:prstGeom prst="rect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708392" y="2856058"/>
                <a:ext cx="723680" cy="175885"/>
              </a:xfrm>
              <a:prstGeom prst="rect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8" name="Rectangle 17"/>
          <p:cNvSpPr/>
          <p:nvPr/>
        </p:nvSpPr>
        <p:spPr>
          <a:xfrm>
            <a:off x="2320476" y="4877051"/>
            <a:ext cx="2540389" cy="76682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Dilation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15709" y="4877050"/>
            <a:ext cx="2540389" cy="7668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Erosion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10942" y="4877050"/>
            <a:ext cx="2540389" cy="76682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Closing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35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Manual segmentation: the Brush tool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240032" cy="2232186"/>
          </a:xfrm>
        </p:spPr>
        <p:txBody>
          <a:bodyPr>
            <a:normAutofit/>
          </a:bodyPr>
          <a:lstStyle/>
          <a:p>
            <a:r>
              <a:rPr lang="en-GB" dirty="0" smtClean="0"/>
              <a:t>Hold the </a:t>
            </a:r>
            <a:r>
              <a:rPr lang="en-GB" dirty="0" err="1" smtClean="0"/>
              <a:t>CMD</a:t>
            </a:r>
            <a:r>
              <a:rPr lang="en-GB" baseline="-25000" dirty="0" err="1" smtClean="0"/>
              <a:t>MacOS</a:t>
            </a:r>
            <a:r>
              <a:rPr lang="en-GB" dirty="0" smtClean="0"/>
              <a:t> / </a:t>
            </a:r>
            <a:r>
              <a:rPr lang="en-GB" dirty="0" err="1" smtClean="0"/>
              <a:t>CTRL</a:t>
            </a:r>
            <a:r>
              <a:rPr lang="en-GB" baseline="-25000" dirty="0" err="1" smtClean="0"/>
              <a:t>Windows</a:t>
            </a:r>
            <a:r>
              <a:rPr lang="en-GB" baseline="-25000" dirty="0" smtClean="0"/>
              <a:t>/Linux</a:t>
            </a:r>
            <a:r>
              <a:rPr lang="en-GB" dirty="0" smtClean="0"/>
              <a:t> key to change the size of the brush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406594" y="4015266"/>
            <a:ext cx="1812898" cy="1661965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Oval 5"/>
          <p:cNvSpPr/>
          <p:nvPr/>
        </p:nvSpPr>
        <p:spPr>
          <a:xfrm>
            <a:off x="4872229" y="4842344"/>
            <a:ext cx="818985" cy="834887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7" name="Oval 6"/>
          <p:cNvSpPr/>
          <p:nvPr/>
        </p:nvSpPr>
        <p:spPr>
          <a:xfrm>
            <a:off x="4219492" y="4198286"/>
            <a:ext cx="2124458" cy="2123002"/>
          </a:xfrm>
          <a:prstGeom prst="ellipse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9" name="Oval 8"/>
          <p:cNvSpPr/>
          <p:nvPr/>
        </p:nvSpPr>
        <p:spPr>
          <a:xfrm>
            <a:off x="4212999" y="4993422"/>
            <a:ext cx="499474" cy="50093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0585" y="6413128"/>
            <a:ext cx="1811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Hold CMD + click</a:t>
            </a:r>
          </a:p>
        </p:txBody>
      </p:sp>
      <p:pic>
        <p:nvPicPr>
          <p:cNvPr id="11" name="Picture 2" descr="mmitoseg8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8" t="7030" r="31117" b="2312"/>
          <a:stretch/>
        </p:blipFill>
        <p:spPr bwMode="auto">
          <a:xfrm>
            <a:off x="6743527" y="1600200"/>
            <a:ext cx="3574616" cy="436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570597" y="5963479"/>
            <a:ext cx="27475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200" dirty="0"/>
              <a:t>Image source: Daniela </a:t>
            </a:r>
            <a:r>
              <a:rPr lang="en-GB" sz="1200" dirty="0" err="1"/>
              <a:t>Vorkel</a:t>
            </a:r>
            <a:r>
              <a:rPr lang="en-GB" sz="1200" dirty="0"/>
              <a:t>, EM facility.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0559" y="3899876"/>
            <a:ext cx="572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19617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85185E-6 L -0.0664 0.000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2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7" grpId="2" animBg="1"/>
      <p:bldP spid="9" grpId="0" animBg="1"/>
      <p:bldP spid="10" grpId="0"/>
      <p:bldP spid="10" grpId="1"/>
      <p:bldP spid="10" grpId="2"/>
      <p:bldP spid="10" grpId="3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Manual segmentation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462916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rgbClr val="FF0000"/>
                </a:solidFill>
              </a:rPr>
              <a:t>outline in one slice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rgbClr val="92D050"/>
                </a:solidFill>
              </a:rPr>
              <a:t>outline in another slice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rgbClr val="00B0F0"/>
                </a:solidFill>
              </a:rPr>
              <a:t>Intermediate slices will be outlined/interpolated automatically (dotted line)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Correct interpolated slices until the whole volume appears correctly outlined.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5122" name="Picture 2" descr="olma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57356"/>
            <a:ext cx="2091706" cy="258534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lman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89" y="4157357"/>
            <a:ext cx="2064974" cy="2585348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lman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46" y="4157356"/>
            <a:ext cx="2084958" cy="258534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887" y="4157356"/>
            <a:ext cx="1955584" cy="258534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109544" y="4157356"/>
            <a:ext cx="7952" cy="25853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253992" y="4157356"/>
            <a:ext cx="7952" cy="258534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392627" y="4157356"/>
            <a:ext cx="7952" cy="258534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74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Manual segmentation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044998" cy="2210963"/>
          </a:xfrm>
        </p:spPr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outline in one slice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outline in another slice</a:t>
            </a:r>
          </a:p>
          <a:p>
            <a:r>
              <a:rPr lang="en-GB" dirty="0" smtClean="0">
                <a:solidFill>
                  <a:srgbClr val="00B0F0"/>
                </a:solidFill>
              </a:rPr>
              <a:t>interpolated slice (dotted line)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pic>
        <p:nvPicPr>
          <p:cNvPr id="5" name="Picture 2" descr="olma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157356"/>
            <a:ext cx="2091706" cy="258534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lman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89" y="4157357"/>
            <a:ext cx="2064974" cy="2585348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olman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9246" y="4157356"/>
            <a:ext cx="2084958" cy="2585348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4887" y="4157356"/>
            <a:ext cx="1955584" cy="258534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09544" y="4157356"/>
            <a:ext cx="7952" cy="25853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253992" y="4157356"/>
            <a:ext cx="7952" cy="2585348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392627" y="4157356"/>
            <a:ext cx="7952" cy="2585348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ight Brace 12"/>
          <p:cNvSpPr/>
          <p:nvPr/>
        </p:nvSpPr>
        <p:spPr>
          <a:xfrm>
            <a:off x="5963377" y="1600201"/>
            <a:ext cx="188464" cy="102433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6151841" y="1927394"/>
            <a:ext cx="1095884" cy="369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Key slices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6268563" y="2786826"/>
            <a:ext cx="2025362" cy="1024337"/>
            <a:chOff x="4744563" y="2786826"/>
            <a:chExt cx="2025362" cy="1024337"/>
          </a:xfrm>
        </p:grpSpPr>
        <p:sp>
          <p:nvSpPr>
            <p:cNvPr id="19" name="Right Brace 18"/>
            <p:cNvSpPr/>
            <p:nvPr/>
          </p:nvSpPr>
          <p:spPr>
            <a:xfrm rot="10800000">
              <a:off x="6581461" y="2786826"/>
              <a:ext cx="188464" cy="102433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44563" y="2798430"/>
              <a:ext cx="183689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0070C0"/>
                  </a:solidFill>
                </a:rPr>
                <a:t>Switch between key slices, create and delete them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205" y="1600200"/>
            <a:ext cx="1425908" cy="252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Naming objects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75909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Consider naming objects, e.g. if they correspond to anatomical structures.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38" y="2442430"/>
            <a:ext cx="5776076" cy="3939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978" y="2442430"/>
            <a:ext cx="2277736" cy="42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2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Projection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900" y="1429516"/>
            <a:ext cx="3918755" cy="1319377"/>
          </a:xfrm>
        </p:spPr>
        <p:txBody>
          <a:bodyPr>
            <a:normAutofit/>
          </a:bodyPr>
          <a:lstStyle/>
          <a:p>
            <a:r>
              <a:rPr lang="en-GB" sz="2600" dirty="0" smtClean="0"/>
              <a:t>Menu Edit &gt; </a:t>
            </a:r>
            <a:r>
              <a:rPr lang="en-GB" sz="2600" dirty="0" err="1" smtClean="0"/>
              <a:t>Colors</a:t>
            </a:r>
            <a:r>
              <a:rPr lang="en-GB" sz="2600" dirty="0" smtClean="0"/>
              <a:t> &gt; Set random </a:t>
            </a:r>
            <a:r>
              <a:rPr lang="en-GB" sz="2600" dirty="0" err="1" smtClean="0"/>
              <a:t>colors</a:t>
            </a:r>
            <a:r>
              <a:rPr lang="en-GB" sz="2600" dirty="0" smtClean="0"/>
              <a:t> to all volumes</a:t>
            </a:r>
            <a:endParaRPr lang="en-GB" sz="26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373" y="2662871"/>
            <a:ext cx="3515282" cy="399056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069903" y="1429517"/>
            <a:ext cx="4267897" cy="12333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Menu File &gt; Export &gt; Send </a:t>
            </a:r>
            <a:r>
              <a:rPr lang="en-GB" dirty="0" smtClean="0"/>
              <a:t>surfaces to </a:t>
            </a:r>
            <a:r>
              <a:rPr lang="en-GB" dirty="0"/>
              <a:t>3D viewer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230" y="2662871"/>
            <a:ext cx="3507242" cy="38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3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Viewer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4736034" cy="4758719"/>
          </a:xfrm>
        </p:spPr>
        <p:txBody>
          <a:bodyPr>
            <a:normAutofit/>
          </a:bodyPr>
          <a:lstStyle/>
          <a:p>
            <a:r>
              <a:rPr lang="en-GB" dirty="0" smtClean="0"/>
              <a:t>Click and move the mouse to turn perspective. This depends on where you click!</a:t>
            </a:r>
          </a:p>
          <a:p>
            <a:endParaRPr lang="en-GB" dirty="0" smtClean="0"/>
          </a:p>
          <a:p>
            <a:r>
              <a:rPr lang="en-GB" dirty="0" smtClean="0"/>
              <a:t>Hold the SHIFT key while moving to move the view in plane</a:t>
            </a:r>
          </a:p>
          <a:p>
            <a:endParaRPr lang="en-GB" dirty="0" smtClean="0"/>
          </a:p>
          <a:p>
            <a:r>
              <a:rPr lang="en-GB" dirty="0" smtClean="0"/>
              <a:t>Use the mouse wheel to zoom in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018" y="1710371"/>
            <a:ext cx="3507242" cy="380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0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Pitfalls: Volume manager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70506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Separate objects should be outlined as separate objects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9700" t="2967" r="5022" b="782"/>
          <a:stretch/>
        </p:blipFill>
        <p:spPr>
          <a:xfrm>
            <a:off x="2414548" y="2353256"/>
            <a:ext cx="1884459" cy="2933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603" y="2353256"/>
            <a:ext cx="1892300" cy="29337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4299007" y="3820106"/>
            <a:ext cx="5645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ross 8"/>
          <p:cNvSpPr/>
          <p:nvPr/>
        </p:nvSpPr>
        <p:spPr>
          <a:xfrm rot="2686481">
            <a:off x="6422003" y="5358260"/>
            <a:ext cx="349858" cy="357809"/>
          </a:xfrm>
          <a:prstGeom prst="plus">
            <a:avLst>
              <a:gd name="adj" fmla="val 40909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3049" b="3049"/>
          <a:stretch/>
        </p:blipFill>
        <p:spPr>
          <a:xfrm>
            <a:off x="7844793" y="2353256"/>
            <a:ext cx="1917700" cy="2933701"/>
          </a:xfrm>
          <a:prstGeom prst="rect">
            <a:avLst/>
          </a:prstGeom>
        </p:spPr>
      </p:pic>
      <p:sp>
        <p:nvSpPr>
          <p:cNvPr id="11" name="L-Shape 10"/>
          <p:cNvSpPr/>
          <p:nvPr/>
        </p:nvSpPr>
        <p:spPr>
          <a:xfrm rot="18352055">
            <a:off x="9374444" y="5379556"/>
            <a:ext cx="353642" cy="244832"/>
          </a:xfrm>
          <a:prstGeom prst="corner">
            <a:avLst>
              <a:gd name="adj1" fmla="val 28049"/>
              <a:gd name="adj2" fmla="val 25610"/>
            </a:avLst>
          </a:prstGeom>
          <a:solidFill>
            <a:srgbClr val="00B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113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Exercise: </a:t>
            </a:r>
            <a:r>
              <a:rPr lang="en-GB" smtClean="0"/>
              <a:t>3D visualisation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658" y="1600200"/>
            <a:ext cx="6163171" cy="4982084"/>
          </a:xfrm>
        </p:spPr>
        <p:txBody>
          <a:bodyPr>
            <a:normAutofit/>
          </a:bodyPr>
          <a:lstStyle/>
          <a:p>
            <a:r>
              <a:rPr lang="en-GB" dirty="0" smtClean="0"/>
              <a:t>Outline the optical cup of the zebrafish in the image files </a:t>
            </a:r>
          </a:p>
          <a:p>
            <a:pPr lvl="1"/>
            <a:r>
              <a:rPr lang="en-GB" dirty="0" smtClean="0"/>
              <a:t>Optical_cup1.tif</a:t>
            </a:r>
          </a:p>
          <a:p>
            <a:pPr lvl="1"/>
            <a:r>
              <a:rPr lang="en-GB" dirty="0" smtClean="0"/>
              <a:t>Optical_cup2.tif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Use the polygon tool</a:t>
            </a:r>
          </a:p>
          <a:p>
            <a:r>
              <a:rPr lang="en-GB" dirty="0" smtClean="0"/>
              <a:t>Use the brush tool</a:t>
            </a:r>
          </a:p>
          <a:p>
            <a:pPr lvl="1"/>
            <a:r>
              <a:rPr lang="en-GB" dirty="0" smtClean="0"/>
              <a:t>Press ALT, SHIFT and CMD/CTRL to test its functionalities.</a:t>
            </a:r>
          </a:p>
          <a:p>
            <a:r>
              <a:rPr lang="en-GB" dirty="0" smtClean="0"/>
              <a:t>Visualise </a:t>
            </a:r>
            <a:r>
              <a:rPr lang="en-GB" dirty="0" err="1" smtClean="0"/>
              <a:t>thesurface</a:t>
            </a:r>
            <a:r>
              <a:rPr lang="en-GB" dirty="0" smtClean="0"/>
              <a:t> in 3D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054948" y="6682154"/>
            <a:ext cx="5137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6675120" y="6589821"/>
            <a:ext cx="28825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/>
              <a:t>Image </a:t>
            </a:r>
            <a:r>
              <a:rPr lang="en-GB" sz="1200" smtClean="0"/>
              <a:t>source</a:t>
            </a:r>
            <a:r>
              <a:rPr lang="en-GB" sz="1200" dirty="0"/>
              <a:t>: </a:t>
            </a:r>
            <a:r>
              <a:rPr lang="en-GB" sz="1200" dirty="0" err="1"/>
              <a:t>Jaydeep</a:t>
            </a:r>
            <a:r>
              <a:rPr lang="en-GB" sz="1200" dirty="0"/>
              <a:t> </a:t>
            </a:r>
            <a:r>
              <a:rPr lang="en-GB" sz="1200" dirty="0" err="1"/>
              <a:t>Sidhaye</a:t>
            </a:r>
            <a:r>
              <a:rPr lang="en-GB" sz="1200" dirty="0"/>
              <a:t>, </a:t>
            </a:r>
            <a:r>
              <a:rPr lang="en-GB" sz="1200" dirty="0" err="1"/>
              <a:t>Norden</a:t>
            </a:r>
            <a:r>
              <a:rPr lang="en-GB" sz="1200" dirty="0"/>
              <a:t> </a:t>
            </a:r>
            <a:r>
              <a:rPr lang="en-GB" sz="1200" dirty="0" smtClean="0"/>
              <a:t>lab</a:t>
            </a:r>
            <a:endParaRPr lang="en-GB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271" y="1429516"/>
            <a:ext cx="3866929" cy="41363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5900" y="3461100"/>
            <a:ext cx="2788475" cy="30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9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solution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visualisation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249" y="1607540"/>
            <a:ext cx="2040452" cy="22296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362" y="1607541"/>
            <a:ext cx="2051884" cy="2229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62" y="3948749"/>
            <a:ext cx="2061995" cy="22442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5249" y="3948749"/>
            <a:ext cx="2069467" cy="22442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403" y="3948747"/>
            <a:ext cx="2098105" cy="22442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4103" y="1625602"/>
            <a:ext cx="2072487" cy="221154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1404840" y="4886228"/>
            <a:ext cx="2244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Optical_cup1.tif</a:t>
            </a:r>
            <a:endParaRPr lang="en-GB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1412185" y="2537677"/>
            <a:ext cx="222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Optical_cup2.tif</a:t>
            </a:r>
            <a:endParaRPr lang="en-GB" dirty="0"/>
          </a:p>
        </p:txBody>
      </p:sp>
      <p:sp>
        <p:nvSpPr>
          <p:cNvPr id="19" name="Rectangle 18"/>
          <p:cNvSpPr/>
          <p:nvPr/>
        </p:nvSpPr>
        <p:spPr>
          <a:xfrm>
            <a:off x="6675120" y="6589821"/>
            <a:ext cx="28825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/>
              <a:t>Image </a:t>
            </a:r>
            <a:r>
              <a:rPr lang="en-GB" sz="1200" smtClean="0"/>
              <a:t>source</a:t>
            </a:r>
            <a:r>
              <a:rPr lang="en-GB" sz="1200" dirty="0"/>
              <a:t>: </a:t>
            </a:r>
            <a:r>
              <a:rPr lang="en-GB" sz="1200" dirty="0" err="1"/>
              <a:t>Jaydeep</a:t>
            </a:r>
            <a:r>
              <a:rPr lang="en-GB" sz="1200" dirty="0"/>
              <a:t> </a:t>
            </a:r>
            <a:r>
              <a:rPr lang="en-GB" sz="1200" dirty="0" err="1"/>
              <a:t>Sidhaye</a:t>
            </a:r>
            <a:r>
              <a:rPr lang="en-GB" sz="1200" dirty="0"/>
              <a:t>, </a:t>
            </a:r>
            <a:r>
              <a:rPr lang="en-GB" sz="1200" dirty="0" err="1"/>
              <a:t>Norden</a:t>
            </a:r>
            <a:r>
              <a:rPr lang="en-GB" sz="1200" dirty="0"/>
              <a:t> </a:t>
            </a:r>
            <a:r>
              <a:rPr lang="en-GB" sz="1200" dirty="0" smtClean="0"/>
              <a:t>lab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837231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034558" y="1701091"/>
            <a:ext cx="3061252" cy="1381537"/>
          </a:xfrm>
        </p:spPr>
        <p:txBody>
          <a:bodyPr>
            <a:normAutofit/>
          </a:bodyPr>
          <a:lstStyle/>
          <a:p>
            <a:r>
              <a:rPr lang="en-GB" dirty="0" smtClean="0"/>
              <a:t>Multiview reconstruction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782" y="3082628"/>
            <a:ext cx="2824139" cy="30859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748" y="3082628"/>
            <a:ext cx="3163100" cy="3073859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758261" y="1695964"/>
            <a:ext cx="2703342" cy="1559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Manual 3D outlining &amp; visualisation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47277" y="1695964"/>
            <a:ext cx="3956056" cy="15597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Picking the right imaging parameters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7277" y="3082628"/>
            <a:ext cx="4236720" cy="30738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661342" y="4434890"/>
                <a:ext cx="7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1.5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342" y="4434890"/>
                <a:ext cx="746235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33" r="-18852" b="-1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827211" y="4770730"/>
                <a:ext cx="7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6 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211" y="4770730"/>
                <a:ext cx="746235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8333" r="-2459" b="-1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46692" y="5103296"/>
                <a:ext cx="7462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9 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𝑚</m:t>
                      </m:r>
                      <m:r>
                        <a:rPr lang="en-GB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GB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692" y="5103296"/>
                <a:ext cx="746235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96721" r="-2459" b="-1196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1594949" y="4518825"/>
            <a:ext cx="55341" cy="20146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934125" y="5009867"/>
            <a:ext cx="1183709" cy="7245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707689" y="4544824"/>
            <a:ext cx="301668" cy="66545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46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08" y="1401020"/>
            <a:ext cx="10972800" cy="1275521"/>
          </a:xfrm>
        </p:spPr>
        <p:txBody>
          <a:bodyPr>
            <a:normAutofit/>
          </a:bodyPr>
          <a:lstStyle/>
          <a:p>
            <a:r>
              <a:rPr lang="en-GB" dirty="0" smtClean="0"/>
              <a:t>When using the H-Watershed for object differentiation, what expresses the H-parameter?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95" r="31537"/>
          <a:stretch/>
        </p:blipFill>
        <p:spPr bwMode="auto">
          <a:xfrm>
            <a:off x="3509999" y="2593243"/>
            <a:ext cx="2466732" cy="25231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3" r="31537"/>
          <a:stretch/>
        </p:blipFill>
        <p:spPr bwMode="auto">
          <a:xfrm>
            <a:off x="6199457" y="2593242"/>
            <a:ext cx="2520474" cy="252550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509999" y="5116382"/>
            <a:ext cx="246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Low H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6174599" y="5116382"/>
            <a:ext cx="2466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High H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2386737" y="5485715"/>
            <a:ext cx="2540389" cy="11536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The threshold between object and background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81970" y="5485714"/>
            <a:ext cx="2540389" cy="115362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The minimum height of a signal valley between two objects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77203" y="5485714"/>
            <a:ext cx="2540389" cy="11536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>
                <a:solidFill>
                  <a:schemeClr val="tx1"/>
                </a:solidFill>
              </a:rPr>
              <a:t>The minimum area an object must have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26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808" y="1429515"/>
            <a:ext cx="10972800" cy="586408"/>
          </a:xfrm>
        </p:spPr>
        <p:txBody>
          <a:bodyPr/>
          <a:lstStyle/>
          <a:p>
            <a:r>
              <a:rPr lang="en-GB" dirty="0" smtClean="0"/>
              <a:t>What does this macro do with </a:t>
            </a:r>
            <a:r>
              <a:rPr lang="en-GB" dirty="0" err="1" smtClean="0"/>
              <a:t>blobs.tif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397" y="3732978"/>
            <a:ext cx="1875294" cy="2095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823" y="3732978"/>
            <a:ext cx="1881672" cy="20954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2557" y="3729473"/>
            <a:ext cx="1881189" cy="207995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29280" y="5834620"/>
            <a:ext cx="2252175" cy="77452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90824" y="5828478"/>
            <a:ext cx="2278849" cy="7806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00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79042" y="5828478"/>
            <a:ext cx="2298298" cy="78066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094" y="1429516"/>
            <a:ext cx="3606330" cy="213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76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8703" y="1600201"/>
            <a:ext cx="9773697" cy="5073428"/>
          </a:xfrm>
        </p:spPr>
        <p:txBody>
          <a:bodyPr>
            <a:normAutofit fontScale="70000" lnSpcReduction="20000"/>
          </a:bodyPr>
          <a:lstStyle/>
          <a:p>
            <a:r>
              <a:rPr lang="en-GB" b="1" dirty="0" smtClean="0"/>
              <a:t>Introduction</a:t>
            </a:r>
          </a:p>
          <a:p>
            <a:r>
              <a:rPr lang="en-GB" b="1" dirty="0" smtClean="0"/>
              <a:t>Open images (</a:t>
            </a:r>
            <a:r>
              <a:rPr lang="en-GB" b="1" dirty="0" err="1" smtClean="0"/>
              <a:t>BioFormats</a:t>
            </a:r>
            <a:r>
              <a:rPr lang="en-GB" b="1" dirty="0" smtClean="0"/>
              <a:t>)</a:t>
            </a:r>
          </a:p>
          <a:p>
            <a:r>
              <a:rPr lang="en-GB" b="1" dirty="0" smtClean="0"/>
              <a:t>Multiview Reconstruction (Demo)</a:t>
            </a:r>
          </a:p>
          <a:p>
            <a:r>
              <a:rPr lang="en-GB" dirty="0" smtClean="0"/>
              <a:t>Visualisation</a:t>
            </a:r>
          </a:p>
          <a:p>
            <a:pPr lvl="1"/>
            <a:r>
              <a:rPr lang="en-GB" dirty="0" smtClean="0"/>
              <a:t>Reslicing</a:t>
            </a:r>
          </a:p>
          <a:p>
            <a:pPr lvl="1"/>
            <a:r>
              <a:rPr lang="en-GB" dirty="0" smtClean="0"/>
              <a:t>Orthogonal views</a:t>
            </a:r>
          </a:p>
          <a:p>
            <a:pPr lvl="1"/>
            <a:r>
              <a:rPr lang="en-GB" dirty="0" smtClean="0"/>
              <a:t>Anistropy, slice distance, slice thickness</a:t>
            </a:r>
          </a:p>
          <a:p>
            <a:pPr lvl="1"/>
            <a:r>
              <a:rPr lang="en-GB" dirty="0" smtClean="0"/>
              <a:t>Sampling</a:t>
            </a:r>
          </a:p>
          <a:p>
            <a:pPr lvl="1"/>
            <a:r>
              <a:rPr lang="en-GB" dirty="0" smtClean="0"/>
              <a:t>Projections</a:t>
            </a:r>
          </a:p>
          <a:p>
            <a:r>
              <a:rPr lang="en-GB" dirty="0" smtClean="0"/>
              <a:t>Viewers</a:t>
            </a:r>
          </a:p>
          <a:p>
            <a:pPr lvl="1"/>
            <a:r>
              <a:rPr lang="en-GB" dirty="0" smtClean="0"/>
              <a:t>ImageJ 3D Viewer</a:t>
            </a:r>
          </a:p>
          <a:p>
            <a:pPr lvl="1"/>
            <a:r>
              <a:rPr lang="en-GB" dirty="0" err="1"/>
              <a:t>ClearVolume</a:t>
            </a:r>
            <a:endParaRPr lang="en-GB" dirty="0"/>
          </a:p>
          <a:p>
            <a:pPr lvl="1"/>
            <a:r>
              <a:rPr lang="en-GB" dirty="0" err="1" smtClean="0"/>
              <a:t>BigDataViewer</a:t>
            </a:r>
            <a:endParaRPr lang="en-GB" dirty="0" smtClean="0"/>
          </a:p>
          <a:p>
            <a:r>
              <a:rPr lang="en-GB" dirty="0" smtClean="0"/>
              <a:t>Volume management</a:t>
            </a:r>
          </a:p>
          <a:p>
            <a:pPr lvl="1"/>
            <a:r>
              <a:rPr lang="en-GB" dirty="0" smtClean="0"/>
              <a:t>Manual segmentation</a:t>
            </a:r>
          </a:p>
          <a:p>
            <a:pPr lvl="1"/>
            <a:r>
              <a:rPr lang="en-GB" dirty="0" smtClean="0"/>
              <a:t>3D projection</a:t>
            </a:r>
          </a:p>
          <a:p>
            <a:pPr lvl="1"/>
            <a:r>
              <a:rPr lang="en-GB" dirty="0" smtClean="0"/>
              <a:t>Exercise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visualisation</a:t>
            </a:r>
          </a:p>
          <a:p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174" y="1488677"/>
            <a:ext cx="1672600" cy="18289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940" y="2508964"/>
            <a:ext cx="1531878" cy="1385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1264" y="3023645"/>
            <a:ext cx="1485525" cy="16863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7885" y="4701937"/>
            <a:ext cx="1560615" cy="17052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3932" t="4252" r="919" b="3449"/>
          <a:stretch/>
        </p:blipFill>
        <p:spPr>
          <a:xfrm rot="16200000" flipV="1">
            <a:off x="6476816" y="5063232"/>
            <a:ext cx="1446610" cy="149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8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113800</TotalTime>
  <Words>2052</Words>
  <Application>Microsoft Office PowerPoint</Application>
  <PresentationFormat>Custom</PresentationFormat>
  <Paragraphs>498</Paragraphs>
  <Slides>69</Slides>
  <Notes>11</Notes>
  <HiddenSlides>14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Custom Design</vt:lpstr>
      <vt:lpstr>Introduction to Image Analysis</vt:lpstr>
      <vt:lpstr>Quiz</vt:lpstr>
      <vt:lpstr>Quiz</vt:lpstr>
      <vt:lpstr>Quiz</vt:lpstr>
      <vt:lpstr>Quiz</vt:lpstr>
      <vt:lpstr>Quiz</vt:lpstr>
      <vt:lpstr>Quiz</vt:lpstr>
      <vt:lpstr>Quiz</vt:lpstr>
      <vt:lpstr>Overview</vt:lpstr>
      <vt:lpstr>Introduction</vt:lpstr>
      <vt:lpstr>Introduction</vt:lpstr>
      <vt:lpstr>Troubleshooting: Open images</vt:lpstr>
      <vt:lpstr>Open images: BioFormats</vt:lpstr>
      <vt:lpstr>Open images: BioFormats</vt:lpstr>
      <vt:lpstr>Overview</vt:lpstr>
      <vt:lpstr>Multiview-Reconstruction</vt:lpstr>
      <vt:lpstr>Multiview reconstruction</vt:lpstr>
      <vt:lpstr>Multiview reconstruction</vt:lpstr>
      <vt:lpstr>Multiview reconstruction</vt:lpstr>
      <vt:lpstr>Multiview reconstruction</vt:lpstr>
      <vt:lpstr>Multiview reconstruction</vt:lpstr>
      <vt:lpstr>Multiview reconstruction</vt:lpstr>
      <vt:lpstr>Multiview reconstruction</vt:lpstr>
      <vt:lpstr>Multiview reconstruction</vt:lpstr>
      <vt:lpstr>Multiview reconstruction</vt:lpstr>
      <vt:lpstr>Multiview reconstruction</vt:lpstr>
      <vt:lpstr>Multiview reconstruction</vt:lpstr>
      <vt:lpstr>Multiview reconstruction</vt:lpstr>
      <vt:lpstr>Multiview reconstruction</vt:lpstr>
      <vt:lpstr>Multiview reconstruction</vt:lpstr>
      <vt:lpstr>PowerPoint Presentation</vt:lpstr>
      <vt:lpstr>Overview</vt:lpstr>
      <vt:lpstr>Reslicing</vt:lpstr>
      <vt:lpstr>Reslicing</vt:lpstr>
      <vt:lpstr>Orthogonal views</vt:lpstr>
      <vt:lpstr>Anisotropy</vt:lpstr>
      <vt:lpstr>Anisotropy</vt:lpstr>
      <vt:lpstr>Slice distance versus slice thickness</vt:lpstr>
      <vt:lpstr>Exercise: Optimal voxel size in Z</vt:lpstr>
      <vt:lpstr>Nyquist–Shannon sampling theorem</vt:lpstr>
      <vt:lpstr>PowerPoint Presentation</vt:lpstr>
      <vt:lpstr>Quiz</vt:lpstr>
      <vt:lpstr>Projections</vt:lpstr>
      <vt:lpstr>Projections</vt:lpstr>
      <vt:lpstr>Overview</vt:lpstr>
      <vt:lpstr>ImageJ 3D Viewer</vt:lpstr>
      <vt:lpstr>ImageJ 3D Viewer</vt:lpstr>
      <vt:lpstr>ClearVolume</vt:lpstr>
      <vt:lpstr>ClearVolume</vt:lpstr>
      <vt:lpstr>Short excurse: ImageJ/FIJI community</vt:lpstr>
      <vt:lpstr>BigDataViewer</vt:lpstr>
      <vt:lpstr>Exercise: Manual Counting</vt:lpstr>
      <vt:lpstr>Overview</vt:lpstr>
      <vt:lpstr>Volume management</vt:lpstr>
      <vt:lpstr>Manual segmentation</vt:lpstr>
      <vt:lpstr>Manual segmentation: Polygon tool</vt:lpstr>
      <vt:lpstr>Manual segmentation: the Brush tool</vt:lpstr>
      <vt:lpstr>Manual segmentation: the Brush tool</vt:lpstr>
      <vt:lpstr>Manual segmentation: the Brush tool</vt:lpstr>
      <vt:lpstr>Manual segmentation: the Brush tool</vt:lpstr>
      <vt:lpstr>Manual segmentation</vt:lpstr>
      <vt:lpstr>Manual segmentation</vt:lpstr>
      <vt:lpstr>Naming objects</vt:lpstr>
      <vt:lpstr>3D Projection</vt:lpstr>
      <vt:lpstr>3D Viewer</vt:lpstr>
      <vt:lpstr>Pitfalls: Volume manager</vt:lpstr>
      <vt:lpstr>Exercise: 3D visualisation </vt:lpstr>
      <vt:lpstr>Exercise solution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bio-image analysis with FIJI   3. ROIs &amp; Measures     Exercises correction</dc:title>
  <dc:creator>mpiadmin</dc:creator>
  <cp:lastModifiedBy>mpiadmin</cp:lastModifiedBy>
  <cp:revision>468</cp:revision>
  <cp:lastPrinted>2017-10-11T14:09:54Z</cp:lastPrinted>
  <dcterms:created xsi:type="dcterms:W3CDTF">2015-03-30T15:05:40Z</dcterms:created>
  <dcterms:modified xsi:type="dcterms:W3CDTF">2017-11-29T11:24:33Z</dcterms:modified>
</cp:coreProperties>
</file>